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6" r:id="rId2"/>
  </p:sldMasterIdLst>
  <p:notesMasterIdLst>
    <p:notesMasterId r:id="rId33"/>
  </p:notesMasterIdLst>
  <p:sldIdLst>
    <p:sldId id="256" r:id="rId3"/>
    <p:sldId id="257" r:id="rId4"/>
    <p:sldId id="258" r:id="rId5"/>
    <p:sldId id="267" r:id="rId6"/>
    <p:sldId id="288" r:id="rId7"/>
    <p:sldId id="287" r:id="rId8"/>
    <p:sldId id="289" r:id="rId9"/>
    <p:sldId id="281" r:id="rId10"/>
    <p:sldId id="292" r:id="rId11"/>
    <p:sldId id="294" r:id="rId12"/>
    <p:sldId id="296" r:id="rId13"/>
    <p:sldId id="297" r:id="rId14"/>
    <p:sldId id="286" r:id="rId15"/>
    <p:sldId id="299" r:id="rId16"/>
    <p:sldId id="300" r:id="rId17"/>
    <p:sldId id="301" r:id="rId18"/>
    <p:sldId id="303" r:id="rId19"/>
    <p:sldId id="283" r:id="rId20"/>
    <p:sldId id="265" r:id="rId21"/>
    <p:sldId id="312" r:id="rId22"/>
    <p:sldId id="313" r:id="rId23"/>
    <p:sldId id="314" r:id="rId24"/>
    <p:sldId id="277" r:id="rId25"/>
    <p:sldId id="315" r:id="rId26"/>
    <p:sldId id="318" r:id="rId27"/>
    <p:sldId id="319" r:id="rId28"/>
    <p:sldId id="320" r:id="rId29"/>
    <p:sldId id="321" r:id="rId30"/>
    <p:sldId id="322" r:id="rId31"/>
    <p:sldId id="266" r:id="rId32"/>
  </p:sldIdLst>
  <p:sldSz cx="12192000" cy="6858000"/>
  <p:notesSz cx="6858000" cy="9144000"/>
  <p:embeddedFontLst>
    <p:embeddedFont>
      <p:font typeface="#9Slide03 SFU Futura_03" panose="00000400000000000000" pitchFamily="2" charset="0"/>
      <p:regular r:id="rId34"/>
    </p:embeddedFont>
    <p:embeddedFont>
      <p:font typeface="#9Slide03 SFU Futura_05" panose="00000800000000000000" pitchFamily="2" charset="0"/>
      <p:bold r:id="rId35"/>
    </p:embeddedFont>
    <p:embeddedFont>
      <p:font typeface="#9Slide03 SFU Futura_12" panose="00000400000000000000" pitchFamily="2" charset="0"/>
      <p:regular r:id="rId36"/>
    </p:embeddedFont>
    <p:embeddedFont>
      <p:font typeface="#9Slide04 Yeseva One" panose="00000500000000000000" pitchFamily="2" charset="0"/>
      <p:regular r:id="rId37"/>
    </p:embeddedFont>
    <p:embeddedFont>
      <p:font typeface="#9Slide05 Beautiful Caps" panose="02040603050506020204" pitchFamily="18" charset="0"/>
      <p:regular r:id="rId38"/>
    </p:embeddedFont>
    <p:embeddedFont>
      <p:font typeface="#9Slide05 Brannboll Ny" panose="02000000000000000000" pitchFamily="2" charset="0"/>
      <p:regular r:id="rId39"/>
    </p:embeddedFont>
    <p:embeddedFont>
      <p:font typeface="#9Slide05 Thunder" panose="02000000000000000000" pitchFamily="2" charset="0"/>
      <p:regular r:id="rId40"/>
    </p:embeddedFont>
    <p:embeddedFont>
      <p:font typeface="#9Slide07 IcielBC Cubano Normal" panose="00000500000000000000" pitchFamily="2" charset="0"/>
      <p:regular r:id="rId41"/>
    </p:embeddedFont>
    <p:embeddedFont>
      <p:font typeface="#9Slide07 IcielBC Cubano Normal (Headings)" panose="00000500000000000000" pitchFamily="2" charset="0"/>
      <p:regular r:id="rId42"/>
    </p:embeddedFont>
    <p:embeddedFont>
      <p:font typeface="#9Slide07 IcielKoni" pitchFamily="2" charset="0"/>
      <p:bold r:id="rId43"/>
    </p:embeddedFont>
    <p:embeddedFont>
      <p:font typeface="DengXian" panose="02010600030101010101" pitchFamily="2" charset="-122"/>
      <p:regular r:id="rId44"/>
      <p:bold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userDrawn="1">
          <p15:clr>
            <a:srgbClr val="A4A3A4"/>
          </p15:clr>
        </p15:guide>
        <p15:guide id="2" orient="horz" pos="4190" userDrawn="1">
          <p15:clr>
            <a:srgbClr val="A4A3A4"/>
          </p15:clr>
        </p15:guide>
        <p15:guide id="3" pos="230" userDrawn="1">
          <p15:clr>
            <a:srgbClr val="A4A3A4"/>
          </p15:clr>
        </p15:guide>
        <p15:guide id="4" pos="7449" userDrawn="1">
          <p15:clr>
            <a:srgbClr val="A4A3A4"/>
          </p15:clr>
        </p15:guide>
        <p15:guide id="5" orient="horz" pos="561" userDrawn="1">
          <p15:clr>
            <a:srgbClr val="A4A3A4"/>
          </p15:clr>
        </p15:guide>
        <p15:guide id="6" orient="horz" pos="691" userDrawn="1">
          <p15:clr>
            <a:srgbClr val="A4A3A4"/>
          </p15:clr>
        </p15:guide>
        <p15:guide id="7" orient="horz" pos="4017" userDrawn="1">
          <p15:clr>
            <a:srgbClr val="A4A3A4"/>
          </p15:clr>
        </p15:guide>
        <p15:guide id="8" orient="horz"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9B54A"/>
    <a:srgbClr val="FECA28"/>
    <a:srgbClr val="30696C"/>
    <a:srgbClr val="F7FCFE"/>
    <a:srgbClr val="00CCFF"/>
    <a:srgbClr val="87FDFC"/>
    <a:srgbClr val="D47A53"/>
    <a:srgbClr val="9DCDA9"/>
    <a:srgbClr val="AD595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18" autoAdjust="0"/>
  </p:normalViewPr>
  <p:slideViewPr>
    <p:cSldViewPr snapToGrid="0" showGuides="1">
      <p:cViewPr varScale="1">
        <p:scale>
          <a:sx n="78" d="100"/>
          <a:sy n="78" d="100"/>
        </p:scale>
        <p:origin x="869" y="130"/>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2024/12/12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29973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extLst>
      <p:ext uri="{BB962C8B-B14F-4D97-AF65-F5344CB8AC3E}">
        <p14:creationId xmlns:p14="http://schemas.microsoft.com/office/powerpoint/2010/main" val="313224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19</a:t>
            </a:fld>
            <a:endParaRPr lang="zh-CN" altLang="en-US"/>
          </a:p>
        </p:txBody>
      </p:sp>
    </p:spTree>
    <p:extLst>
      <p:ext uri="{BB962C8B-B14F-4D97-AF65-F5344CB8AC3E}">
        <p14:creationId xmlns:p14="http://schemas.microsoft.com/office/powerpoint/2010/main" val="22414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21</a:t>
            </a:fld>
            <a:endParaRPr lang="zh-CN" altLang="en-US"/>
          </a:p>
        </p:txBody>
      </p:sp>
    </p:spTree>
    <p:extLst>
      <p:ext uri="{BB962C8B-B14F-4D97-AF65-F5344CB8AC3E}">
        <p14:creationId xmlns:p14="http://schemas.microsoft.com/office/powerpoint/2010/main" val="3765746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23</a:t>
            </a:fld>
            <a:endParaRPr lang="zh-CN" altLang="en-US"/>
          </a:p>
        </p:txBody>
      </p:sp>
    </p:spTree>
    <p:extLst>
      <p:ext uri="{BB962C8B-B14F-4D97-AF65-F5344CB8AC3E}">
        <p14:creationId xmlns:p14="http://schemas.microsoft.com/office/powerpoint/2010/main" val="200965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24</a:t>
            </a:fld>
            <a:endParaRPr lang="zh-CN" altLang="en-US"/>
          </a:p>
        </p:txBody>
      </p:sp>
    </p:spTree>
    <p:extLst>
      <p:ext uri="{BB962C8B-B14F-4D97-AF65-F5344CB8AC3E}">
        <p14:creationId xmlns:p14="http://schemas.microsoft.com/office/powerpoint/2010/main" val="33126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25</a:t>
            </a:fld>
            <a:endParaRPr lang="zh-CN" altLang="en-US"/>
          </a:p>
        </p:txBody>
      </p:sp>
    </p:spTree>
    <p:extLst>
      <p:ext uri="{BB962C8B-B14F-4D97-AF65-F5344CB8AC3E}">
        <p14:creationId xmlns:p14="http://schemas.microsoft.com/office/powerpoint/2010/main" val="133138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28</a:t>
            </a:fld>
            <a:endParaRPr lang="zh-CN" altLang="en-US"/>
          </a:p>
        </p:txBody>
      </p:sp>
    </p:spTree>
    <p:extLst>
      <p:ext uri="{BB962C8B-B14F-4D97-AF65-F5344CB8AC3E}">
        <p14:creationId xmlns:p14="http://schemas.microsoft.com/office/powerpoint/2010/main" val="19592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29</a:t>
            </a:fld>
            <a:endParaRPr lang="zh-CN" altLang="en-US"/>
          </a:p>
        </p:txBody>
      </p:sp>
    </p:spTree>
    <p:extLst>
      <p:ext uri="{BB962C8B-B14F-4D97-AF65-F5344CB8AC3E}">
        <p14:creationId xmlns:p14="http://schemas.microsoft.com/office/powerpoint/2010/main" val="1685722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30</a:t>
            </a:fld>
            <a:endParaRPr lang="zh-CN" altLang="en-US"/>
          </a:p>
        </p:txBody>
      </p:sp>
    </p:spTree>
    <p:extLst>
      <p:ext uri="{BB962C8B-B14F-4D97-AF65-F5344CB8AC3E}">
        <p14:creationId xmlns:p14="http://schemas.microsoft.com/office/powerpoint/2010/main" val="1358035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388322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90937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243737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7</a:t>
            </a:fld>
            <a:endParaRPr lang="zh-CN" altLang="en-US"/>
          </a:p>
        </p:txBody>
      </p:sp>
    </p:spTree>
    <p:extLst>
      <p:ext uri="{BB962C8B-B14F-4D97-AF65-F5344CB8AC3E}">
        <p14:creationId xmlns:p14="http://schemas.microsoft.com/office/powerpoint/2010/main" val="3155615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extLst>
      <p:ext uri="{BB962C8B-B14F-4D97-AF65-F5344CB8AC3E}">
        <p14:creationId xmlns:p14="http://schemas.microsoft.com/office/powerpoint/2010/main" val="310942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10</a:t>
            </a:fld>
            <a:endParaRPr lang="zh-CN" altLang="en-US"/>
          </a:p>
        </p:txBody>
      </p:sp>
    </p:spTree>
    <p:extLst>
      <p:ext uri="{BB962C8B-B14F-4D97-AF65-F5344CB8AC3E}">
        <p14:creationId xmlns:p14="http://schemas.microsoft.com/office/powerpoint/2010/main" val="288403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17</a:t>
            </a:fld>
            <a:endParaRPr lang="zh-CN" altLang="en-US"/>
          </a:p>
        </p:txBody>
      </p:sp>
    </p:spTree>
    <p:extLst>
      <p:ext uri="{BB962C8B-B14F-4D97-AF65-F5344CB8AC3E}">
        <p14:creationId xmlns:p14="http://schemas.microsoft.com/office/powerpoint/2010/main" val="3215266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18</a:t>
            </a:fld>
            <a:endParaRPr lang="zh-CN" altLang="en-US"/>
          </a:p>
        </p:txBody>
      </p:sp>
    </p:spTree>
    <p:extLst>
      <p:ext uri="{BB962C8B-B14F-4D97-AF65-F5344CB8AC3E}">
        <p14:creationId xmlns:p14="http://schemas.microsoft.com/office/powerpoint/2010/main" val="1020866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FCF9BA9-1453-476D-B759-5854CF9E8F4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52DC3D3D-D787-448A-9605-F9C941FB86D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8950" y="2815772"/>
            <a:ext cx="3358907" cy="4390571"/>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420268283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F613-DA34-4225-B12A-1D9D9BBBB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0B8DF7-CA79-4E9E-9A02-6F566AC70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38268-B268-40FF-B61C-820DF71C9B11}"/>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0780D6E9-022C-48DD-98A6-2186B4150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F18AE-F11C-404D-881A-5DB84E78D14E}"/>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408184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98E0-3F4D-4728-968F-B48A624391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69678-D51A-4C21-89D1-3A76B8556D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077CB4-754F-4EB8-84F4-8FCC483F08BD}"/>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88A7E31E-B380-4B74-AE1F-7ABF476A8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54B89-C1F4-4B37-8544-6958AB019090}"/>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410767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F603-8852-448F-90C5-1685B92AC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804DE3-8F93-48D1-9383-BA021CD1EC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2EC8F5-AB60-4364-9F81-BADEFAD7DA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5B45A-49A1-40B6-BF61-E8D3957D3584}"/>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6" name="Footer Placeholder 5">
            <a:extLst>
              <a:ext uri="{FF2B5EF4-FFF2-40B4-BE49-F238E27FC236}">
                <a16:creationId xmlns:a16="http://schemas.microsoft.com/office/drawing/2014/main" id="{D6AAB4A9-DC20-4B40-872D-08FF4F930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47224-7378-4968-BB57-56D8B5CCFB6A}"/>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84266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C8A4B-659A-4CCF-B02D-B2BDA5796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6B16B3-BEB2-440E-B8D5-DAE0690CD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56FC6-F309-4346-9B17-5B1D279965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B5164A-48ED-4C36-8816-CA3D270A36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60528-BAEC-4485-8B6C-7B31E978FA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97B4F-43EB-48C9-85CB-7CF72D575609}"/>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8" name="Footer Placeholder 7">
            <a:extLst>
              <a:ext uri="{FF2B5EF4-FFF2-40B4-BE49-F238E27FC236}">
                <a16:creationId xmlns:a16="http://schemas.microsoft.com/office/drawing/2014/main" id="{E6C15CBD-6C2A-4F47-876A-0DA0A7F4BD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563EEC-77F1-4C31-B135-30E123AB13A0}"/>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4162713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B596-00BF-4A94-8496-FD9F3B16F6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B25304-6B3B-4FC8-AF40-46ABC5B56B14}"/>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4" name="Footer Placeholder 3">
            <a:extLst>
              <a:ext uri="{FF2B5EF4-FFF2-40B4-BE49-F238E27FC236}">
                <a16:creationId xmlns:a16="http://schemas.microsoft.com/office/drawing/2014/main" id="{E2E541DD-8663-43BD-A9E7-BF2654E873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6B7F1C-1F69-4931-AF17-4F4A140FF831}"/>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1394040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94A55C-A3E2-44DB-BDF4-4BC4C1BC17F7}"/>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3" name="Footer Placeholder 2">
            <a:extLst>
              <a:ext uri="{FF2B5EF4-FFF2-40B4-BE49-F238E27FC236}">
                <a16:creationId xmlns:a16="http://schemas.microsoft.com/office/drawing/2014/main" id="{3303D771-E498-48E1-90E4-72391FD406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0FB75-8D35-481E-9E55-B6611BEC7E48}"/>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704838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26AAA-2391-42BA-8136-FF16A78057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719A53-CE7F-4EB8-B7A7-8B644544AF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4857B-332C-42AF-BEC5-2759E5D37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8BDB8-B2F7-4A34-AA89-D70A8DFC6A6C}"/>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6" name="Footer Placeholder 5">
            <a:extLst>
              <a:ext uri="{FF2B5EF4-FFF2-40B4-BE49-F238E27FC236}">
                <a16:creationId xmlns:a16="http://schemas.microsoft.com/office/drawing/2014/main" id="{6DA79047-4D25-474B-AB66-01DBC1A65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89675-1B7E-4C6F-863D-7990B653CB92}"/>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2369694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FA54-D904-4F30-AAAD-B285EE17B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D3AFC3-6DEB-49F3-B4AD-DC2CFE2039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CE1CA-406C-4C05-89D8-F89513FAD7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75A385-1DA4-41D5-914D-DB632D40D1F1}"/>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6" name="Footer Placeholder 5">
            <a:extLst>
              <a:ext uri="{FF2B5EF4-FFF2-40B4-BE49-F238E27FC236}">
                <a16:creationId xmlns:a16="http://schemas.microsoft.com/office/drawing/2014/main" id="{6CF41B02-3E8A-42AB-990B-5C0447E01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441FC7-EA63-40A0-9F17-DAAFC4CD23FD}"/>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3725714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862E-49C3-4596-822A-9CC2C1CF4F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2418B-E3C1-466E-96A1-A64D74FBB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E39DB-68A3-477B-89DE-2E24CB97B82C}"/>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B68C410A-18FF-45B1-8211-32D27AAE00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933B9-3924-4EDE-9E48-449DCDD5A95A}"/>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3222762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8C3687-C428-4371-8275-A02F643640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3FEE15-0957-4E79-B724-1863A1527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BD27C-B924-4EFA-8236-791D3F968347}"/>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97346FF0-4FE8-432F-9EFC-E8BFAC77D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CFF7B-C350-4A08-B352-D2C508C3CEC5}"/>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54936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EEAB76-D0D8-499F-9A86-61D117DFD3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741538267"/>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FAAB16C-5E3E-4BAD-B3D2-E1ED5BC334C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842839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25948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80716"/>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825525"/>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801901"/>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ADA53EB-DCA9-4008-9B2E-D6AED0674BA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Tree>
    <p:extLst>
      <p:ext uri="{BB962C8B-B14F-4D97-AF65-F5344CB8AC3E}">
        <p14:creationId xmlns:p14="http://schemas.microsoft.com/office/powerpoint/2010/main" val="389504920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0049-EC2D-4B70-B55A-8DDEF075AD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86BBBE-5B10-4BB0-8601-8827CC462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7B3DB5-FD61-425B-A526-9E457880C8E1}"/>
              </a:ext>
            </a:extLst>
          </p:cNvPr>
          <p:cNvSpPr>
            <a:spLocks noGrp="1"/>
          </p:cNvSpPr>
          <p:nvPr>
            <p:ph type="dt" sz="half" idx="10"/>
          </p:nvPr>
        </p:nvSpPr>
        <p:spPr/>
        <p:txBody>
          <a:body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04CAC0D7-08C8-4859-B5A7-744FFCC67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A7E67-DDA2-4ADA-AD7E-78F8179AC53F}"/>
              </a:ext>
            </a:extLst>
          </p:cNvPr>
          <p:cNvSpPr>
            <a:spLocks noGrp="1"/>
          </p:cNvSpPr>
          <p:nvPr>
            <p:ph type="sldNum" sz="quarter" idx="12"/>
          </p:nvPr>
        </p:nvSpPr>
        <p:spPr/>
        <p:txBody>
          <a:bodyPr/>
          <a:lstStyle/>
          <a:p>
            <a:fld id="{83467D93-40D6-425A-ACC5-7351C7497225}" type="slidenum">
              <a:rPr lang="en-US" smtClean="0"/>
              <a:t>‹#›</a:t>
            </a:fld>
            <a:endParaRPr lang="en-US"/>
          </a:p>
        </p:txBody>
      </p:sp>
    </p:spTree>
    <p:extLst>
      <p:ext uri="{BB962C8B-B14F-4D97-AF65-F5344CB8AC3E}">
        <p14:creationId xmlns:p14="http://schemas.microsoft.com/office/powerpoint/2010/main" val="90181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08066A4-E72E-4124-99F9-185F8328DBF8}"/>
              </a:ext>
            </a:extLst>
          </p:cNvPr>
          <p:cNvSpPr txBox="1"/>
          <p:nvPr userDrawn="1"/>
        </p:nvSpPr>
        <p:spPr>
          <a:xfrm>
            <a:off x="0" y="-1637751"/>
            <a:ext cx="12192000" cy="494751"/>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spTree>
    <p:extLst>
      <p:ext uri="{BB962C8B-B14F-4D97-AF65-F5344CB8AC3E}">
        <p14:creationId xmlns:p14="http://schemas.microsoft.com/office/powerpoint/2010/main" val="300298872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72" r:id="rId4"/>
    <p:sldLayoutId id="2147483683" r:id="rId5"/>
    <p:sldLayoutId id="2147483684" r:id="rId6"/>
    <p:sldLayoutId id="2147483685" r:id="rId7"/>
    <p:sldLayoutId id="2147483678"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BE558BE-3598-4C9D-9EE2-EB7B2003292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ACAACC-D41A-413B-A8D0-DDAD2AB413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FBBF89-E1E0-4994-A190-547C905E4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B7FF3-C55F-49C1-9DBC-87E393FF5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DAEB6-5980-4340-A807-599892764835}" type="datetimeFigureOut">
              <a:rPr lang="en-US" smtClean="0"/>
              <a:t>12/12/2024</a:t>
            </a:fld>
            <a:endParaRPr lang="en-US"/>
          </a:p>
        </p:txBody>
      </p:sp>
      <p:sp>
        <p:nvSpPr>
          <p:cNvPr id="5" name="Footer Placeholder 4">
            <a:extLst>
              <a:ext uri="{FF2B5EF4-FFF2-40B4-BE49-F238E27FC236}">
                <a16:creationId xmlns:a16="http://schemas.microsoft.com/office/drawing/2014/main" id="{8753A60D-887C-42B3-BC24-51F039109B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8B6EEA-5F9E-4705-A34C-142481F2A8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67D93-40D6-425A-ACC5-7351C7497225}" type="slidenum">
              <a:rPr lang="en-US" smtClean="0"/>
              <a:t>‹#›</a:t>
            </a:fld>
            <a:endParaRPr lang="en-US"/>
          </a:p>
        </p:txBody>
      </p:sp>
    </p:spTree>
    <p:extLst>
      <p:ext uri="{BB962C8B-B14F-4D97-AF65-F5344CB8AC3E}">
        <p14:creationId xmlns:p14="http://schemas.microsoft.com/office/powerpoint/2010/main" val="36105942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6.xml"/><Relationship Id="rId7" Type="http://schemas.openxmlformats.org/officeDocument/2006/relationships/image" Target="../media/image5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4.xml"/><Relationship Id="rId11" Type="http://schemas.openxmlformats.org/officeDocument/2006/relationships/image" Target="../media/image56.png"/><Relationship Id="rId5" Type="http://schemas.openxmlformats.org/officeDocument/2006/relationships/tags" Target="../tags/tag8.xml"/><Relationship Id="rId10" Type="http://schemas.openxmlformats.org/officeDocument/2006/relationships/image" Target="../media/image55.png"/><Relationship Id="rId4" Type="http://schemas.openxmlformats.org/officeDocument/2006/relationships/tags" Target="../tags/tag7.xml"/><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7.gif"/><Relationship Id="rId7"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1C93E5-42EE-491D-A3CB-852552FBC964}"/>
              </a:ext>
            </a:extLst>
          </p:cNvPr>
          <p:cNvSpPr txBox="1"/>
          <p:nvPr/>
        </p:nvSpPr>
        <p:spPr>
          <a:xfrm>
            <a:off x="468085" y="346701"/>
            <a:ext cx="28956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2"/>
                </a:solidFill>
                <a:effectLst/>
                <a:uLnTx/>
                <a:uFillTx/>
                <a:latin typeface="#9Slide05 Beautiful Caps" panose="02040603050506020204" pitchFamily="18" charset="0"/>
                <a:ea typeface="+mn-ea"/>
                <a:cs typeface="+mn-cs"/>
              </a:rPr>
              <a:t>Bài </a:t>
            </a:r>
            <a:r>
              <a:rPr lang="en-US" sz="5400" b="1">
                <a:solidFill>
                  <a:schemeClr val="tx2"/>
                </a:solidFill>
                <a:latin typeface="#9Slide05 Beautiful Caps" panose="02040603050506020204" pitchFamily="18" charset="0"/>
              </a:rPr>
              <a:t>34</a:t>
            </a:r>
            <a:endParaRPr kumimoji="0" lang="en-US" sz="5400" b="1" i="0" u="none" strike="noStrike" kern="1200" cap="none" spc="0" normalizeH="0" baseline="0" noProof="0">
              <a:ln>
                <a:noFill/>
              </a:ln>
              <a:solidFill>
                <a:schemeClr val="tx2"/>
              </a:solidFill>
              <a:effectLst/>
              <a:uLnTx/>
              <a:uFillTx/>
              <a:latin typeface="#9Slide05 Beautiful Caps" panose="02040603050506020204" pitchFamily="18" charset="0"/>
              <a:ea typeface="+mn-ea"/>
              <a:cs typeface="+mn-cs"/>
            </a:endParaRPr>
          </a:p>
        </p:txBody>
      </p:sp>
      <p:sp>
        <p:nvSpPr>
          <p:cNvPr id="9" name="TextBox 8">
            <a:extLst>
              <a:ext uri="{FF2B5EF4-FFF2-40B4-BE49-F238E27FC236}">
                <a16:creationId xmlns:a16="http://schemas.microsoft.com/office/drawing/2014/main" id="{BEA99C50-C63E-4BF3-ABDF-C90C4A7AB2CD}"/>
              </a:ext>
            </a:extLst>
          </p:cNvPr>
          <p:cNvSpPr txBox="1"/>
          <p:nvPr/>
        </p:nvSpPr>
        <p:spPr>
          <a:xfrm>
            <a:off x="90132" y="1102281"/>
            <a:ext cx="12304741" cy="1769149"/>
          </a:xfrm>
          <a:prstGeom prst="rect">
            <a:avLst/>
          </a:prstGeom>
        </p:spPr>
        <p:txBody>
          <a:bodyPr vert="horz" lIns="91440" tIns="45720" rIns="91440" bIns="45720" rtlCol="0" anchor="b">
            <a:noAutofit/>
          </a:bodyPr>
          <a:lstStyle/>
          <a:p>
            <a:pPr lvl="0" algn="ctr">
              <a:lnSpc>
                <a:spcPct val="90000"/>
              </a:lnSpc>
              <a:spcBef>
                <a:spcPct val="0"/>
              </a:spcBef>
              <a:spcAft>
                <a:spcPts val="600"/>
              </a:spcAft>
              <a:defRPr/>
            </a:pPr>
            <a:r>
              <a:rPr lang="en-US" sz="4000">
                <a:solidFill>
                  <a:srgbClr val="984807"/>
                </a:solidFill>
                <a:latin typeface="#9Slide07 IcielBC Cubano Normal" panose="00000500000000000000" pitchFamily="2" charset="0"/>
              </a:rPr>
              <a:t>SỬ DỤNG HỢP LÍ TỰ NHIÊN ĐỂ PHÁT TRIỂN KINH TẾ</a:t>
            </a:r>
          </a:p>
          <a:p>
            <a:pPr lvl="0" algn="ctr">
              <a:lnSpc>
                <a:spcPct val="90000"/>
              </a:lnSpc>
              <a:spcBef>
                <a:spcPct val="0"/>
              </a:spcBef>
              <a:spcAft>
                <a:spcPts val="600"/>
              </a:spcAft>
              <a:defRPr/>
            </a:pPr>
            <a:r>
              <a:rPr lang="en-US" sz="4000">
                <a:solidFill>
                  <a:srgbClr val="984807"/>
                </a:solidFill>
                <a:latin typeface="#9Slide07 IcielBC Cubano Normal" panose="00000500000000000000" pitchFamily="2" charset="0"/>
              </a:rPr>
              <a:t> Ở ĐỒNG BẰNG SÔNG CỬU LONG</a:t>
            </a:r>
            <a:endParaRPr kumimoji="0" lang="en-US" sz="4000" b="0" i="0" u="none" strike="noStrike" kern="1200" cap="none" normalizeH="0" baseline="0" noProof="0">
              <a:ln>
                <a:noFill/>
              </a:ln>
              <a:solidFill>
                <a:srgbClr val="984807"/>
              </a:solidFill>
              <a:effectLst/>
              <a:uLnTx/>
              <a:uFillTx/>
              <a:latin typeface="#9Slide07 IcielBC Cubano Normal" panose="00000500000000000000" pitchFamily="2" charset="0"/>
              <a:ea typeface="+mn-ea"/>
              <a:cs typeface="+mn-cs"/>
            </a:endParaRPr>
          </a:p>
        </p:txBody>
      </p:sp>
      <p:grpSp>
        <p:nvGrpSpPr>
          <p:cNvPr id="3" name="Group 2">
            <a:extLst>
              <a:ext uri="{FF2B5EF4-FFF2-40B4-BE49-F238E27FC236}">
                <a16:creationId xmlns:a16="http://schemas.microsoft.com/office/drawing/2014/main" id="{6588E61D-CB44-42B5-A6F7-458A9C9AA2ED}"/>
              </a:ext>
            </a:extLst>
          </p:cNvPr>
          <p:cNvGrpSpPr/>
          <p:nvPr/>
        </p:nvGrpSpPr>
        <p:grpSpPr>
          <a:xfrm>
            <a:off x="4021818" y="2980287"/>
            <a:ext cx="4180114" cy="3651068"/>
            <a:chOff x="4021818" y="2980287"/>
            <a:chExt cx="4180114" cy="3651068"/>
          </a:xfrm>
        </p:grpSpPr>
        <p:pic>
          <p:nvPicPr>
            <p:cNvPr id="1026" name="Picture 2" descr="Kết nối mạng giao thông các tỉnh Đồng bằng sông Cửu Long">
              <a:extLst>
                <a:ext uri="{FF2B5EF4-FFF2-40B4-BE49-F238E27FC236}">
                  <a16:creationId xmlns:a16="http://schemas.microsoft.com/office/drawing/2014/main" id="{0CDD3E3D-B461-40F2-A1BA-AEEAA15DA66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21818" y="2980287"/>
              <a:ext cx="4180114" cy="3651068"/>
            </a:xfrm>
            <a:prstGeom prst="rect">
              <a:avLst/>
            </a:prstGeom>
            <a:noFill/>
            <a:extLst>
              <a:ext uri="{909E8E84-426E-40DD-AFC4-6F175D3DCCD1}">
                <a14:hiddenFill xmlns:a14="http://schemas.microsoft.com/office/drawing/2010/main">
                  <a:solidFill>
                    <a:srgbClr val="FFFFFF"/>
                  </a:solidFill>
                </a14:hiddenFill>
              </a:ext>
            </a:extLst>
          </p:spPr>
        </p:pic>
        <p:sp>
          <p:nvSpPr>
            <p:cNvPr id="2" name="Heart 1">
              <a:extLst>
                <a:ext uri="{FF2B5EF4-FFF2-40B4-BE49-F238E27FC236}">
                  <a16:creationId xmlns:a16="http://schemas.microsoft.com/office/drawing/2014/main" id="{312667F1-6DA7-4107-A0A6-BA1019594DFF}"/>
                </a:ext>
              </a:extLst>
            </p:cNvPr>
            <p:cNvSpPr/>
            <p:nvPr/>
          </p:nvSpPr>
          <p:spPr>
            <a:xfrm flipH="1">
              <a:off x="4645355" y="3683005"/>
              <a:ext cx="87088" cy="8708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Heart 9">
              <a:extLst>
                <a:ext uri="{FF2B5EF4-FFF2-40B4-BE49-F238E27FC236}">
                  <a16:creationId xmlns:a16="http://schemas.microsoft.com/office/drawing/2014/main" id="{86240E6A-8D8E-4A62-892C-4492CE2F9ED2}"/>
                </a:ext>
              </a:extLst>
            </p:cNvPr>
            <p:cNvSpPr/>
            <p:nvPr/>
          </p:nvSpPr>
          <p:spPr>
            <a:xfrm flipH="1">
              <a:off x="4732443" y="4064006"/>
              <a:ext cx="87088" cy="8708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213030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85CB5759-8AA9-4AD9-841E-929D65AA49BF}"/>
              </a:ext>
            </a:extLst>
          </p:cNvPr>
          <p:cNvGrpSpPr/>
          <p:nvPr/>
        </p:nvGrpSpPr>
        <p:grpSpPr>
          <a:xfrm>
            <a:off x="-584374" y="2079171"/>
            <a:ext cx="4123044" cy="3431328"/>
            <a:chOff x="3718285" y="1992086"/>
            <a:chExt cx="4123044" cy="3431328"/>
          </a:xfrm>
        </p:grpSpPr>
        <p:pic>
          <p:nvPicPr>
            <p:cNvPr id="49" name="Picture 48">
              <a:extLst>
                <a:ext uri="{FF2B5EF4-FFF2-40B4-BE49-F238E27FC236}">
                  <a16:creationId xmlns:a16="http://schemas.microsoft.com/office/drawing/2014/main" id="{D542D48D-219A-471E-8EA2-173FFEB5CD1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6777"/>
            <a:stretch/>
          </p:blipFill>
          <p:spPr>
            <a:xfrm>
              <a:off x="3718285" y="1992086"/>
              <a:ext cx="4123044" cy="3431328"/>
            </a:xfrm>
            <a:prstGeom prst="rect">
              <a:avLst/>
            </a:prstGeom>
          </p:spPr>
        </p:pic>
        <p:sp>
          <p:nvSpPr>
            <p:cNvPr id="52" name="TextBox 51">
              <a:extLst>
                <a:ext uri="{FF2B5EF4-FFF2-40B4-BE49-F238E27FC236}">
                  <a16:creationId xmlns:a16="http://schemas.microsoft.com/office/drawing/2014/main" id="{C96F2AC3-BBF9-49CC-A285-C38E21DB6A2A}"/>
                </a:ext>
              </a:extLst>
            </p:cNvPr>
            <p:cNvSpPr txBox="1"/>
            <p:nvPr/>
          </p:nvSpPr>
          <p:spPr>
            <a:xfrm>
              <a:off x="4556391" y="2750168"/>
              <a:ext cx="2435679" cy="523220"/>
            </a:xfrm>
            <a:prstGeom prst="rect">
              <a:avLst/>
            </a:prstGeom>
            <a:noFill/>
          </p:spPr>
          <p:txBody>
            <a:bodyPr wrap="square">
              <a:spAutoFit/>
            </a:bodyPr>
            <a:lstStyle/>
            <a:p>
              <a:pPr algn="ctr"/>
              <a:r>
                <a:rPr lang="en-US" sz="2800">
                  <a:solidFill>
                    <a:schemeClr val="bg1"/>
                  </a:solidFill>
                  <a:latin typeface="#9Slide07 IcielBC Cubano Normal" panose="00000500000000000000" pitchFamily="2" charset="0"/>
                </a:rPr>
                <a:t>KHÍ HẬU</a:t>
              </a:r>
              <a:endParaRPr lang="en-US" sz="2800">
                <a:solidFill>
                  <a:schemeClr val="bg1"/>
                </a:solidFill>
              </a:endParaRPr>
            </a:p>
          </p:txBody>
        </p:sp>
      </p:grpSp>
      <p:sp>
        <p:nvSpPr>
          <p:cNvPr id="53" name="TextBox 52">
            <a:extLst>
              <a:ext uri="{FF2B5EF4-FFF2-40B4-BE49-F238E27FC236}">
                <a16:creationId xmlns:a16="http://schemas.microsoft.com/office/drawing/2014/main" id="{67F6B05D-BDD7-48BA-A3E7-AE42DD41B654}"/>
              </a:ext>
            </a:extLst>
          </p:cNvPr>
          <p:cNvSpPr txBox="1"/>
          <p:nvPr/>
        </p:nvSpPr>
        <p:spPr>
          <a:xfrm>
            <a:off x="3646599" y="1280349"/>
            <a:ext cx="1867572"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THẾ MẠNH</a:t>
            </a:r>
            <a:endParaRPr lang="en-US" sz="2800">
              <a:solidFill>
                <a:schemeClr val="bg1"/>
              </a:solidFill>
            </a:endParaRPr>
          </a:p>
        </p:txBody>
      </p:sp>
      <p:sp>
        <p:nvSpPr>
          <p:cNvPr id="54" name="TextBox 53">
            <a:extLst>
              <a:ext uri="{FF2B5EF4-FFF2-40B4-BE49-F238E27FC236}">
                <a16:creationId xmlns:a16="http://schemas.microsoft.com/office/drawing/2014/main" id="{156C124A-2F3C-4F3D-AFB9-B7FC26261631}"/>
              </a:ext>
            </a:extLst>
          </p:cNvPr>
          <p:cNvSpPr txBox="1"/>
          <p:nvPr/>
        </p:nvSpPr>
        <p:spPr>
          <a:xfrm>
            <a:off x="3506012" y="5376490"/>
            <a:ext cx="1826080"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HẠN CHẾ</a:t>
            </a:r>
            <a:endParaRPr lang="en-US" sz="2800">
              <a:solidFill>
                <a:schemeClr val="bg1"/>
              </a:solidFill>
            </a:endParaRPr>
          </a:p>
        </p:txBody>
      </p:sp>
      <p:sp>
        <p:nvSpPr>
          <p:cNvPr id="60" name="TextBox 59">
            <a:extLst>
              <a:ext uri="{FF2B5EF4-FFF2-40B4-BE49-F238E27FC236}">
                <a16:creationId xmlns:a16="http://schemas.microsoft.com/office/drawing/2014/main" id="{A67C1850-C120-404E-852C-B08E61E45443}"/>
              </a:ext>
            </a:extLst>
          </p:cNvPr>
          <p:cNvSpPr txBox="1"/>
          <p:nvPr/>
        </p:nvSpPr>
        <p:spPr>
          <a:xfrm>
            <a:off x="5587133" y="1087268"/>
            <a:ext cx="6604867" cy="2554545"/>
          </a:xfrm>
          <a:prstGeom prst="rect">
            <a:avLst/>
          </a:prstGeom>
          <a:solidFill>
            <a:srgbClr val="F7FCFE"/>
          </a:solidFill>
          <a:ln>
            <a:solidFill>
              <a:schemeClr val="tx1"/>
            </a:solidFill>
            <a:prstDash val="lgDashDotDot"/>
          </a:ln>
        </p:spPr>
        <p:txBody>
          <a:bodyPr wrap="square">
            <a:spAutoFit/>
          </a:bodyPr>
          <a:lstStyle/>
          <a:p>
            <a:r>
              <a:rPr lang="vi-VN" sz="2000">
                <a:solidFill>
                  <a:schemeClr val="tx2"/>
                </a:solidFill>
                <a:latin typeface="#9Slide03 SFU Futura_12" panose="00000400000000000000" pitchFamily="2" charset="0"/>
              </a:rPr>
              <a:t>- Khí hậu cận xích đạo gió mùa, phân hoá thành mùa mưa và mùa khô rõ rệt. </a:t>
            </a:r>
          </a:p>
          <a:p>
            <a:r>
              <a:rPr lang="vi-VN" sz="2000">
                <a:solidFill>
                  <a:schemeClr val="tx2"/>
                </a:solidFill>
                <a:latin typeface="#9Slide03 SFU Futura_12" panose="00000400000000000000" pitchFamily="2" charset="0"/>
              </a:rPr>
              <a:t>- Tổng số giờ nắng trung bình năm từ 2200 – 2 700 giờ; </a:t>
            </a:r>
          </a:p>
          <a:p>
            <a:r>
              <a:rPr lang="vi-VN" sz="2000">
                <a:solidFill>
                  <a:schemeClr val="tx2"/>
                </a:solidFill>
                <a:latin typeface="#9Slide03 SFU Futura_12" panose="00000400000000000000" pitchFamily="2" charset="0"/>
              </a:rPr>
              <a:t>- Nhiệt độ trung bình năm từ 25 – 27°C; lượng mưa lớn, tập trung vào mùa mưa (từ tháng 5 đến tháng 11).</a:t>
            </a:r>
          </a:p>
          <a:p>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thuận lợi cho phát triển các cây trồng nhiệt đới, nuôi trồng thuỷ sản và giúp các hoạt động sản xuất diễn ra quanh năm.</a:t>
            </a:r>
          </a:p>
        </p:txBody>
      </p:sp>
      <p:cxnSp>
        <p:nvCxnSpPr>
          <p:cNvPr id="63" name="Connector: Elbow 62">
            <a:extLst>
              <a:ext uri="{FF2B5EF4-FFF2-40B4-BE49-F238E27FC236}">
                <a16:creationId xmlns:a16="http://schemas.microsoft.com/office/drawing/2014/main" id="{583D20E0-9949-4D36-B65C-78EBA0D99092}"/>
              </a:ext>
            </a:extLst>
          </p:cNvPr>
          <p:cNvCxnSpPr>
            <a:cxnSpLocks/>
          </p:cNvCxnSpPr>
          <p:nvPr/>
        </p:nvCxnSpPr>
        <p:spPr>
          <a:xfrm rot="10800000" flipV="1">
            <a:off x="2409376" y="1541959"/>
            <a:ext cx="1257478" cy="1073661"/>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1E86380-F039-497C-89FE-AFF6F7782A91}"/>
              </a:ext>
            </a:extLst>
          </p:cNvPr>
          <p:cNvCxnSpPr>
            <a:cxnSpLocks/>
          </p:cNvCxnSpPr>
          <p:nvPr/>
        </p:nvCxnSpPr>
        <p:spPr>
          <a:xfrm>
            <a:off x="5740306" y="2821042"/>
            <a:ext cx="3937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64A4D0C-3FF2-4FA7-81E6-E7194178AFC7}"/>
              </a:ext>
            </a:extLst>
          </p:cNvPr>
          <p:cNvCxnSpPr>
            <a:cxnSpLocks/>
          </p:cNvCxnSpPr>
          <p:nvPr/>
        </p:nvCxnSpPr>
        <p:spPr>
          <a:xfrm rot="10800000">
            <a:off x="2047327" y="4646255"/>
            <a:ext cx="1458685" cy="1014696"/>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77335B-0A28-4296-87A0-82B2ADD4B0FD}"/>
              </a:ext>
            </a:extLst>
          </p:cNvPr>
          <p:cNvSpPr txBox="1"/>
          <p:nvPr/>
        </p:nvSpPr>
        <p:spPr>
          <a:xfrm>
            <a:off x="5587133" y="4935826"/>
            <a:ext cx="6466114" cy="1631216"/>
          </a:xfrm>
          <a:prstGeom prst="rect">
            <a:avLst/>
          </a:prstGeom>
          <a:solidFill>
            <a:srgbClr val="F7FCFE"/>
          </a:solidFill>
          <a:ln>
            <a:solidFill>
              <a:schemeClr val="accent1"/>
            </a:solidFill>
            <a:prstDash val="lgDashDot"/>
          </a:ln>
        </p:spPr>
        <p:txBody>
          <a:bodyPr wrap="square">
            <a:spAutoFit/>
          </a:bodyPr>
          <a:lstStyle/>
          <a:p>
            <a:r>
              <a:rPr lang="vi-VN" sz="2000">
                <a:solidFill>
                  <a:schemeClr val="tx2"/>
                </a:solidFill>
                <a:latin typeface="#9Slide03 SFU Futura_12" panose="00000400000000000000" pitchFamily="2" charset="0"/>
              </a:rPr>
              <a:t>Khí hậu của vùng có sự phân hoá theo mùa, mùa khô gây thiếu nước ngọt và hiện tượng xâm nhập mặn vào sâu trong đất liền. </a:t>
            </a:r>
          </a:p>
          <a:p>
            <a:r>
              <a:rPr lang="vi-VN" sz="2000">
                <a:solidFill>
                  <a:schemeClr val="tx2"/>
                </a:solidFill>
                <a:latin typeface="#9Slide03 SFU Futura_12" panose="00000400000000000000" pitchFamily="2" charset="0"/>
              </a:rPr>
              <a:t>- Ngoài ra, biến đổi khí hậu cũng tác động đến sản xuất và sinh hoạt của người dân.</a:t>
            </a:r>
          </a:p>
        </p:txBody>
      </p:sp>
      <p:pic>
        <p:nvPicPr>
          <p:cNvPr id="3" name="Picture 2">
            <a:extLst>
              <a:ext uri="{FF2B5EF4-FFF2-40B4-BE49-F238E27FC236}">
                <a16:creationId xmlns:a16="http://schemas.microsoft.com/office/drawing/2014/main" id="{9FFA4F1A-84AB-40D8-93E5-2EB347E29EBE}"/>
              </a:ext>
            </a:extLst>
          </p:cNvPr>
          <p:cNvPicPr>
            <a:picLocks noChangeAspect="1"/>
          </p:cNvPicPr>
          <p:nvPr/>
        </p:nvPicPr>
        <p:blipFill>
          <a:blip r:embed="rId4" cstate="screen">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63008" y="3360473"/>
            <a:ext cx="1249876" cy="1041014"/>
          </a:xfrm>
          <a:prstGeom prst="rect">
            <a:avLst/>
          </a:prstGeom>
        </p:spPr>
      </p:pic>
      <p:grpSp>
        <p:nvGrpSpPr>
          <p:cNvPr id="25" name="Group 24">
            <a:extLst>
              <a:ext uri="{FF2B5EF4-FFF2-40B4-BE49-F238E27FC236}">
                <a16:creationId xmlns:a16="http://schemas.microsoft.com/office/drawing/2014/main" id="{E48A833E-0936-4156-ABCA-8EFF623B5BA5}"/>
              </a:ext>
            </a:extLst>
          </p:cNvPr>
          <p:cNvGrpSpPr/>
          <p:nvPr/>
        </p:nvGrpSpPr>
        <p:grpSpPr>
          <a:xfrm>
            <a:off x="-76200" y="-76200"/>
            <a:ext cx="12420600" cy="769441"/>
            <a:chOff x="1205161" y="-3563"/>
            <a:chExt cx="10901184" cy="769441"/>
          </a:xfrm>
        </p:grpSpPr>
        <p:sp>
          <p:nvSpPr>
            <p:cNvPr id="26" name="Rectangle: Rounded Corners 25">
              <a:extLst>
                <a:ext uri="{FF2B5EF4-FFF2-40B4-BE49-F238E27FC236}">
                  <a16:creationId xmlns:a16="http://schemas.microsoft.com/office/drawing/2014/main" id="{A3EC0839-4F1E-4A1F-88C0-3A686AC7D18D}"/>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726CBC-BB4D-4A84-BA6D-B40A1297260B}"/>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10418437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0">
                                            <p:bg/>
                                          </p:spTgt>
                                        </p:tgtEl>
                                        <p:attrNameLst>
                                          <p:attrName>style.visibility</p:attrName>
                                        </p:attrNameLst>
                                      </p:cBhvr>
                                      <p:to>
                                        <p:strVal val="visible"/>
                                      </p:to>
                                    </p:set>
                                    <p:animEffect transition="in" filter="fade">
                                      <p:cBhvr>
                                        <p:cTn id="25" dur="1000"/>
                                        <p:tgtEl>
                                          <p:spTgt spid="60">
                                            <p:bg/>
                                          </p:spTgt>
                                        </p:tgtEl>
                                      </p:cBhvr>
                                    </p:animEffect>
                                    <p:anim calcmode="lin" valueType="num">
                                      <p:cBhvr>
                                        <p:cTn id="26" dur="1000" fill="hold"/>
                                        <p:tgtEl>
                                          <p:spTgt spid="60">
                                            <p:bg/>
                                          </p:spTgt>
                                        </p:tgtEl>
                                        <p:attrNameLst>
                                          <p:attrName>ppt_x</p:attrName>
                                        </p:attrNameLst>
                                      </p:cBhvr>
                                      <p:tavLst>
                                        <p:tav tm="0">
                                          <p:val>
                                            <p:strVal val="#ppt_x"/>
                                          </p:val>
                                        </p:tav>
                                        <p:tav tm="100000">
                                          <p:val>
                                            <p:strVal val="#ppt_x"/>
                                          </p:val>
                                        </p:tav>
                                      </p:tavLst>
                                    </p:anim>
                                    <p:anim calcmode="lin" valueType="num">
                                      <p:cBhvr>
                                        <p:cTn id="27" dur="1000" fill="hold"/>
                                        <p:tgtEl>
                                          <p:spTgt spid="60">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0">
                                            <p:txEl>
                                              <p:pRg st="0" end="0"/>
                                            </p:txEl>
                                          </p:spTgt>
                                        </p:tgtEl>
                                        <p:attrNameLst>
                                          <p:attrName>style.visibility</p:attrName>
                                        </p:attrNameLst>
                                      </p:cBhvr>
                                      <p:to>
                                        <p:strVal val="visible"/>
                                      </p:to>
                                    </p:set>
                                    <p:animEffect transition="in" filter="fade">
                                      <p:cBhvr>
                                        <p:cTn id="32" dur="1000"/>
                                        <p:tgtEl>
                                          <p:spTgt spid="60">
                                            <p:txEl>
                                              <p:pRg st="0" end="0"/>
                                            </p:txEl>
                                          </p:spTgt>
                                        </p:tgtEl>
                                      </p:cBhvr>
                                    </p:animEffect>
                                    <p:anim calcmode="lin" valueType="num">
                                      <p:cBhvr>
                                        <p:cTn id="33"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0">
                                            <p:txEl>
                                              <p:pRg st="1" end="1"/>
                                            </p:txEl>
                                          </p:spTgt>
                                        </p:tgtEl>
                                        <p:attrNameLst>
                                          <p:attrName>style.visibility</p:attrName>
                                        </p:attrNameLst>
                                      </p:cBhvr>
                                      <p:to>
                                        <p:strVal val="visible"/>
                                      </p:to>
                                    </p:set>
                                    <p:animEffect transition="in" filter="fade">
                                      <p:cBhvr>
                                        <p:cTn id="39" dur="1000"/>
                                        <p:tgtEl>
                                          <p:spTgt spid="60">
                                            <p:txEl>
                                              <p:pRg st="1" end="1"/>
                                            </p:txEl>
                                          </p:spTgt>
                                        </p:tgtEl>
                                      </p:cBhvr>
                                    </p:animEffect>
                                    <p:anim calcmode="lin" valueType="num">
                                      <p:cBhvr>
                                        <p:cTn id="4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0">
                                            <p:txEl>
                                              <p:pRg st="2" end="2"/>
                                            </p:txEl>
                                          </p:spTgt>
                                        </p:tgtEl>
                                        <p:attrNameLst>
                                          <p:attrName>style.visibility</p:attrName>
                                        </p:attrNameLst>
                                      </p:cBhvr>
                                      <p:to>
                                        <p:strVal val="visible"/>
                                      </p:to>
                                    </p:set>
                                    <p:animEffect transition="in" filter="fade">
                                      <p:cBhvr>
                                        <p:cTn id="46" dur="1000"/>
                                        <p:tgtEl>
                                          <p:spTgt spid="60">
                                            <p:txEl>
                                              <p:pRg st="2" end="2"/>
                                            </p:txEl>
                                          </p:spTgt>
                                        </p:tgtEl>
                                      </p:cBhvr>
                                    </p:animEffect>
                                    <p:anim calcmode="lin" valueType="num">
                                      <p:cBhvr>
                                        <p:cTn id="47" dur="1000" fill="hold"/>
                                        <p:tgtEl>
                                          <p:spTgt spid="60">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0">
                                            <p:txEl>
                                              <p:pRg st="3" end="3"/>
                                            </p:txEl>
                                          </p:spTgt>
                                        </p:tgtEl>
                                        <p:attrNameLst>
                                          <p:attrName>style.visibility</p:attrName>
                                        </p:attrNameLst>
                                      </p:cBhvr>
                                      <p:to>
                                        <p:strVal val="visible"/>
                                      </p:to>
                                    </p:set>
                                    <p:animEffect transition="in" filter="fade">
                                      <p:cBhvr>
                                        <p:cTn id="53" dur="1000"/>
                                        <p:tgtEl>
                                          <p:spTgt spid="60">
                                            <p:txEl>
                                              <p:pRg st="3" end="3"/>
                                            </p:txEl>
                                          </p:spTgt>
                                        </p:tgtEl>
                                      </p:cBhvr>
                                    </p:animEffect>
                                    <p:anim calcmode="lin" valueType="num">
                                      <p:cBhvr>
                                        <p:cTn id="54" dur="1000" fill="hold"/>
                                        <p:tgtEl>
                                          <p:spTgt spid="60">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60">
                                            <p:txEl>
                                              <p:pRg st="3" end="3"/>
                                            </p:txEl>
                                          </p:spTgt>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500"/>
                                        <p:tgtEl>
                                          <p:spTgt spid="7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fill="hold"/>
                                        <p:tgtEl>
                                          <p:spTgt spid="54"/>
                                        </p:tgtEl>
                                        <p:attrNameLst>
                                          <p:attrName>ppt_x</p:attrName>
                                        </p:attrNameLst>
                                      </p:cBhvr>
                                      <p:tavLst>
                                        <p:tav tm="0">
                                          <p:val>
                                            <p:strVal val="#ppt_x"/>
                                          </p:val>
                                        </p:tav>
                                        <p:tav tm="100000">
                                          <p:val>
                                            <p:strVal val="#ppt_x"/>
                                          </p:val>
                                        </p:tav>
                                      </p:tavLst>
                                    </p:anim>
                                    <p:anim calcmode="lin" valueType="num">
                                      <p:cBhvr additive="base">
                                        <p:cTn id="6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6">
                                            <p:bg/>
                                          </p:spTgt>
                                        </p:tgtEl>
                                        <p:attrNameLst>
                                          <p:attrName>style.visibility</p:attrName>
                                        </p:attrNameLst>
                                      </p:cBhvr>
                                      <p:to>
                                        <p:strVal val="visible"/>
                                      </p:to>
                                    </p:set>
                                    <p:animEffect transition="in" filter="fade">
                                      <p:cBhvr>
                                        <p:cTn id="74" dur="1000"/>
                                        <p:tgtEl>
                                          <p:spTgt spid="76">
                                            <p:bg/>
                                          </p:spTgt>
                                        </p:tgtEl>
                                      </p:cBhvr>
                                    </p:animEffect>
                                    <p:anim calcmode="lin" valueType="num">
                                      <p:cBhvr>
                                        <p:cTn id="75" dur="1000" fill="hold"/>
                                        <p:tgtEl>
                                          <p:spTgt spid="76">
                                            <p:bg/>
                                          </p:spTgt>
                                        </p:tgtEl>
                                        <p:attrNameLst>
                                          <p:attrName>ppt_x</p:attrName>
                                        </p:attrNameLst>
                                      </p:cBhvr>
                                      <p:tavLst>
                                        <p:tav tm="0">
                                          <p:val>
                                            <p:strVal val="#ppt_x"/>
                                          </p:val>
                                        </p:tav>
                                        <p:tav tm="100000">
                                          <p:val>
                                            <p:strVal val="#ppt_x"/>
                                          </p:val>
                                        </p:tav>
                                      </p:tavLst>
                                    </p:anim>
                                    <p:anim calcmode="lin" valueType="num">
                                      <p:cBhvr>
                                        <p:cTn id="76" dur="1000" fill="hold"/>
                                        <p:tgtEl>
                                          <p:spTgt spid="76">
                                            <p:bg/>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76">
                                            <p:txEl>
                                              <p:pRg st="0" end="0"/>
                                            </p:txEl>
                                          </p:spTgt>
                                        </p:tgtEl>
                                        <p:attrNameLst>
                                          <p:attrName>style.visibility</p:attrName>
                                        </p:attrNameLst>
                                      </p:cBhvr>
                                      <p:to>
                                        <p:strVal val="visible"/>
                                      </p:to>
                                    </p:set>
                                    <p:animEffect transition="in" filter="fade">
                                      <p:cBhvr>
                                        <p:cTn id="81" dur="1000"/>
                                        <p:tgtEl>
                                          <p:spTgt spid="76">
                                            <p:txEl>
                                              <p:pRg st="0" end="0"/>
                                            </p:txEl>
                                          </p:spTgt>
                                        </p:tgtEl>
                                      </p:cBhvr>
                                    </p:animEffect>
                                    <p:anim calcmode="lin" valueType="num">
                                      <p:cBhvr>
                                        <p:cTn id="82"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83" dur="1000" fill="hold"/>
                                        <p:tgtEl>
                                          <p:spTgt spid="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6">
                                            <p:txEl>
                                              <p:pRg st="1" end="1"/>
                                            </p:txEl>
                                          </p:spTgt>
                                        </p:tgtEl>
                                        <p:attrNameLst>
                                          <p:attrName>style.visibility</p:attrName>
                                        </p:attrNameLst>
                                      </p:cBhvr>
                                      <p:to>
                                        <p:strVal val="visible"/>
                                      </p:to>
                                    </p:set>
                                    <p:animEffect transition="in" filter="fade">
                                      <p:cBhvr>
                                        <p:cTn id="88" dur="1000"/>
                                        <p:tgtEl>
                                          <p:spTgt spid="76">
                                            <p:txEl>
                                              <p:pRg st="1" end="1"/>
                                            </p:txEl>
                                          </p:spTgt>
                                        </p:tgtEl>
                                      </p:cBhvr>
                                    </p:animEffect>
                                    <p:anim calcmode="lin" valueType="num">
                                      <p:cBhvr>
                                        <p:cTn id="89" dur="1000" fill="hold"/>
                                        <p:tgtEl>
                                          <p:spTgt spid="76">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7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60" grpId="0" build="p" animBg="1"/>
      <p:bldP spid="7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 name="Picture 20" descr="Các vựa trái cây miền Tây lớn nhất">
            <a:extLst>
              <a:ext uri="{FF2B5EF4-FFF2-40B4-BE49-F238E27FC236}">
                <a16:creationId xmlns:a16="http://schemas.microsoft.com/office/drawing/2014/main" id="{D5C6EC16-EDB8-4306-8F14-BE410BCCC34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l="22062" r="6973" b="-2"/>
          <a:stretch/>
        </p:blipFill>
        <p:spPr bwMode="auto">
          <a:xfrm>
            <a:off x="953951" y="321733"/>
            <a:ext cx="2689612" cy="2236177"/>
          </a:xfrm>
          <a:prstGeom prst="rect">
            <a:avLst/>
          </a:prstGeom>
          <a:noFill/>
          <a:extLst>
            <a:ext uri="{909E8E84-426E-40DD-AFC4-6F175D3DCCD1}">
              <a14:hiddenFill xmlns:a14="http://schemas.microsoft.com/office/drawing/2010/main">
                <a:solidFill>
                  <a:srgbClr val="FFFFFF"/>
                </a:solidFill>
              </a14:hiddenFill>
            </a:ext>
          </a:extLst>
        </p:spPr>
      </p:pic>
      <p:sp>
        <p:nvSpPr>
          <p:cNvPr id="1078" name="Rectangle 1077">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2" name="Picture 28" descr="Gapping World | Dự án thúc đẩy nuôi trồng thủy sản bền vững ở vùng đồng  bằng sông Cửu Long">
            <a:extLst>
              <a:ext uri="{FF2B5EF4-FFF2-40B4-BE49-F238E27FC236}">
                <a16:creationId xmlns:a16="http://schemas.microsoft.com/office/drawing/2014/main" id="{9E0A7C40-0307-4ADD-82E6-FA9432B87DC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4194" r="33299" b="1"/>
          <a:stretch/>
        </p:blipFill>
        <p:spPr bwMode="auto">
          <a:xfrm>
            <a:off x="928159" y="3712324"/>
            <a:ext cx="1317310" cy="226227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ùng nhà vườn thu hoạch sầu riêng">
            <a:extLst>
              <a:ext uri="{FF2B5EF4-FFF2-40B4-BE49-F238E27FC236}">
                <a16:creationId xmlns:a16="http://schemas.microsoft.com/office/drawing/2014/main" id="{E55FC224-AA5F-4471-A41F-5CA70AE2E38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r="9645" b="-4"/>
          <a:stretch/>
        </p:blipFill>
        <p:spPr bwMode="auto">
          <a:xfrm>
            <a:off x="4732938" y="386464"/>
            <a:ext cx="2414016" cy="2003856"/>
          </a:xfrm>
          <a:prstGeom prst="rect">
            <a:avLst/>
          </a:prstGeom>
          <a:noFill/>
          <a:extLst>
            <a:ext uri="{909E8E84-426E-40DD-AFC4-6F175D3DCCD1}">
              <a14:hiddenFill xmlns:a14="http://schemas.microsoft.com/office/drawing/2010/main">
                <a:solidFill>
                  <a:srgbClr val="FFFFFF"/>
                </a:solidFill>
              </a14:hiddenFill>
            </a:ext>
          </a:extLst>
        </p:spPr>
      </p:pic>
      <p:sp>
        <p:nvSpPr>
          <p:cNvPr id="1082" name="Rectangle 1081">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0" name="Picture 26" descr="Thủy sản đồng bằng sông Cửu Long: Đưa cá, tôm trở lại bầy đàn">
            <a:extLst>
              <a:ext uri="{FF2B5EF4-FFF2-40B4-BE49-F238E27FC236}">
                <a16:creationId xmlns:a16="http://schemas.microsoft.com/office/drawing/2014/main" id="{5C2026AE-1B72-4C0A-934A-2CD0B9B6E8C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l="4172" r="16587" b="-4"/>
          <a:stretch/>
        </p:blipFill>
        <p:spPr bwMode="auto">
          <a:xfrm>
            <a:off x="3589389" y="3175908"/>
            <a:ext cx="3671254" cy="3046334"/>
          </a:xfrm>
          <a:prstGeom prst="rect">
            <a:avLst/>
          </a:prstGeom>
          <a:noFill/>
          <a:extLst>
            <a:ext uri="{909E8E84-426E-40DD-AFC4-6F175D3DCCD1}">
              <a14:hiddenFill xmlns:a14="http://schemas.microsoft.com/office/drawing/2010/main">
                <a:solidFill>
                  <a:srgbClr val="FFFFFF"/>
                </a:solidFill>
              </a14:hiddenFill>
            </a:ext>
          </a:extLst>
        </p:spPr>
      </p:pic>
      <p:sp>
        <p:nvSpPr>
          <p:cNvPr id="1084" name="Rectangle 1083">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6" name="Picture 22" descr="33 Cây ăn quả trồng miền Nam hiệu quả kinh tế cao, siêu lợi nhuận - Hoa  Cảnh Quang Vỹ">
            <a:extLst>
              <a:ext uri="{FF2B5EF4-FFF2-40B4-BE49-F238E27FC236}">
                <a16:creationId xmlns:a16="http://schemas.microsoft.com/office/drawing/2014/main" id="{361363A0-765C-4A2E-A822-6341F8373471}"/>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l="4983" r="14739" b="-4"/>
          <a:stretch/>
        </p:blipFill>
        <p:spPr bwMode="auto">
          <a:xfrm>
            <a:off x="7853268" y="494964"/>
            <a:ext cx="3567362" cy="2966327"/>
          </a:xfrm>
          <a:prstGeom prst="rect">
            <a:avLst/>
          </a:prstGeom>
          <a:noFill/>
          <a:extLst>
            <a:ext uri="{909E8E84-426E-40DD-AFC4-6F175D3DCCD1}">
              <a14:hiddenFill xmlns:a14="http://schemas.microsoft.com/office/drawing/2010/main">
                <a:solidFill>
                  <a:srgbClr val="FFFFFF"/>
                </a:solidFill>
              </a14:hiddenFill>
            </a:ext>
          </a:extLst>
        </p:spPr>
      </p:pic>
      <p:sp>
        <p:nvSpPr>
          <p:cNvPr id="1086" name="Rectangle 108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8" name="Picture 34" descr="Bài viết chi tiết">
            <a:extLst>
              <a:ext uri="{FF2B5EF4-FFF2-40B4-BE49-F238E27FC236}">
                <a16:creationId xmlns:a16="http://schemas.microsoft.com/office/drawing/2014/main" id="{B4645D23-B65D-4D43-84C0-70AAACADFF63}"/>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tretch>
            <a:fillRect/>
          </a:stretch>
        </p:blipFill>
        <p:spPr bwMode="auto">
          <a:xfrm>
            <a:off x="7853007" y="4176124"/>
            <a:ext cx="3567362" cy="22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56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 calcmode="lin" valueType="num">
                                      <p:cBhvr>
                                        <p:cTn id="7" dur="500" fill="hold"/>
                                        <p:tgtEl>
                                          <p:spTgt spid="1044"/>
                                        </p:tgtEl>
                                        <p:attrNameLst>
                                          <p:attrName>ppt_w</p:attrName>
                                        </p:attrNameLst>
                                      </p:cBhvr>
                                      <p:tavLst>
                                        <p:tav tm="0">
                                          <p:val>
                                            <p:fltVal val="0"/>
                                          </p:val>
                                        </p:tav>
                                        <p:tav tm="100000">
                                          <p:val>
                                            <p:strVal val="#ppt_w"/>
                                          </p:val>
                                        </p:tav>
                                      </p:tavLst>
                                    </p:anim>
                                    <p:anim calcmode="lin" valueType="num">
                                      <p:cBhvr>
                                        <p:cTn id="8" dur="500" fill="hold"/>
                                        <p:tgtEl>
                                          <p:spTgt spid="1044"/>
                                        </p:tgtEl>
                                        <p:attrNameLst>
                                          <p:attrName>ppt_h</p:attrName>
                                        </p:attrNameLst>
                                      </p:cBhvr>
                                      <p:tavLst>
                                        <p:tav tm="0">
                                          <p:val>
                                            <p:fltVal val="0"/>
                                          </p:val>
                                        </p:tav>
                                        <p:tav tm="100000">
                                          <p:val>
                                            <p:strVal val="#ppt_h"/>
                                          </p:val>
                                        </p:tav>
                                      </p:tavLst>
                                    </p:anim>
                                    <p:animEffect transition="in" filter="fade">
                                      <p:cBhvr>
                                        <p:cTn id="9" dur="500"/>
                                        <p:tgtEl>
                                          <p:spTgt spid="104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48"/>
                                        </p:tgtEl>
                                        <p:attrNameLst>
                                          <p:attrName>style.visibility</p:attrName>
                                        </p:attrNameLst>
                                      </p:cBhvr>
                                      <p:to>
                                        <p:strVal val="visible"/>
                                      </p:to>
                                    </p:set>
                                    <p:anim calcmode="lin" valueType="num">
                                      <p:cBhvr>
                                        <p:cTn id="13" dur="1000" fill="hold"/>
                                        <p:tgtEl>
                                          <p:spTgt spid="1048"/>
                                        </p:tgtEl>
                                        <p:attrNameLst>
                                          <p:attrName>ppt_w</p:attrName>
                                        </p:attrNameLst>
                                      </p:cBhvr>
                                      <p:tavLst>
                                        <p:tav tm="0">
                                          <p:val>
                                            <p:fltVal val="0"/>
                                          </p:val>
                                        </p:tav>
                                        <p:tav tm="100000">
                                          <p:val>
                                            <p:strVal val="#ppt_w"/>
                                          </p:val>
                                        </p:tav>
                                      </p:tavLst>
                                    </p:anim>
                                    <p:anim calcmode="lin" valueType="num">
                                      <p:cBhvr>
                                        <p:cTn id="14" dur="1000" fill="hold"/>
                                        <p:tgtEl>
                                          <p:spTgt spid="1048"/>
                                        </p:tgtEl>
                                        <p:attrNameLst>
                                          <p:attrName>ppt_h</p:attrName>
                                        </p:attrNameLst>
                                      </p:cBhvr>
                                      <p:tavLst>
                                        <p:tav tm="0">
                                          <p:val>
                                            <p:fltVal val="0"/>
                                          </p:val>
                                        </p:tav>
                                        <p:tav tm="100000">
                                          <p:val>
                                            <p:strVal val="#ppt_h"/>
                                          </p:val>
                                        </p:tav>
                                      </p:tavLst>
                                    </p:anim>
                                    <p:animEffect transition="in" filter="fade">
                                      <p:cBhvr>
                                        <p:cTn id="15" dur="1000"/>
                                        <p:tgtEl>
                                          <p:spTgt spid="104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46"/>
                                        </p:tgtEl>
                                        <p:attrNameLst>
                                          <p:attrName>style.visibility</p:attrName>
                                        </p:attrNameLst>
                                      </p:cBhvr>
                                      <p:to>
                                        <p:strVal val="visible"/>
                                      </p:to>
                                    </p:set>
                                    <p:anim calcmode="lin" valueType="num">
                                      <p:cBhvr>
                                        <p:cTn id="19" dur="1500" fill="hold"/>
                                        <p:tgtEl>
                                          <p:spTgt spid="1046"/>
                                        </p:tgtEl>
                                        <p:attrNameLst>
                                          <p:attrName>ppt_w</p:attrName>
                                        </p:attrNameLst>
                                      </p:cBhvr>
                                      <p:tavLst>
                                        <p:tav tm="0">
                                          <p:val>
                                            <p:fltVal val="0"/>
                                          </p:val>
                                        </p:tav>
                                        <p:tav tm="100000">
                                          <p:val>
                                            <p:strVal val="#ppt_w"/>
                                          </p:val>
                                        </p:tav>
                                      </p:tavLst>
                                    </p:anim>
                                    <p:anim calcmode="lin" valueType="num">
                                      <p:cBhvr>
                                        <p:cTn id="20" dur="1500" fill="hold"/>
                                        <p:tgtEl>
                                          <p:spTgt spid="1046"/>
                                        </p:tgtEl>
                                        <p:attrNameLst>
                                          <p:attrName>ppt_h</p:attrName>
                                        </p:attrNameLst>
                                      </p:cBhvr>
                                      <p:tavLst>
                                        <p:tav tm="0">
                                          <p:val>
                                            <p:fltVal val="0"/>
                                          </p:val>
                                        </p:tav>
                                        <p:tav tm="100000">
                                          <p:val>
                                            <p:strVal val="#ppt_h"/>
                                          </p:val>
                                        </p:tav>
                                      </p:tavLst>
                                    </p:anim>
                                    <p:animEffect transition="in" filter="fade">
                                      <p:cBhvr>
                                        <p:cTn id="21" dur="1500"/>
                                        <p:tgtEl>
                                          <p:spTgt spid="104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052"/>
                                        </p:tgtEl>
                                        <p:attrNameLst>
                                          <p:attrName>style.visibility</p:attrName>
                                        </p:attrNameLst>
                                      </p:cBhvr>
                                      <p:to>
                                        <p:strVal val="visible"/>
                                      </p:to>
                                    </p:set>
                                    <p:anim calcmode="lin" valueType="num">
                                      <p:cBhvr>
                                        <p:cTn id="25" dur="2000" fill="hold"/>
                                        <p:tgtEl>
                                          <p:spTgt spid="1052"/>
                                        </p:tgtEl>
                                        <p:attrNameLst>
                                          <p:attrName>ppt_w</p:attrName>
                                        </p:attrNameLst>
                                      </p:cBhvr>
                                      <p:tavLst>
                                        <p:tav tm="0">
                                          <p:val>
                                            <p:fltVal val="0"/>
                                          </p:val>
                                        </p:tav>
                                        <p:tav tm="100000">
                                          <p:val>
                                            <p:strVal val="#ppt_w"/>
                                          </p:val>
                                        </p:tav>
                                      </p:tavLst>
                                    </p:anim>
                                    <p:anim calcmode="lin" valueType="num">
                                      <p:cBhvr>
                                        <p:cTn id="26" dur="2000" fill="hold"/>
                                        <p:tgtEl>
                                          <p:spTgt spid="1052"/>
                                        </p:tgtEl>
                                        <p:attrNameLst>
                                          <p:attrName>ppt_h</p:attrName>
                                        </p:attrNameLst>
                                      </p:cBhvr>
                                      <p:tavLst>
                                        <p:tav tm="0">
                                          <p:val>
                                            <p:fltVal val="0"/>
                                          </p:val>
                                        </p:tav>
                                        <p:tav tm="100000">
                                          <p:val>
                                            <p:strVal val="#ppt_h"/>
                                          </p:val>
                                        </p:tav>
                                      </p:tavLst>
                                    </p:anim>
                                    <p:animEffect transition="in" filter="fade">
                                      <p:cBhvr>
                                        <p:cTn id="27" dur="2000"/>
                                        <p:tgtEl>
                                          <p:spTgt spid="1052"/>
                                        </p:tgtEl>
                                      </p:cBhvr>
                                    </p:animEffect>
                                  </p:childTnLst>
                                </p:cTn>
                              </p:par>
                            </p:childTnLst>
                          </p:cTn>
                        </p:par>
                        <p:par>
                          <p:cTn id="28" fill="hold">
                            <p:stCondLst>
                              <p:cond delay="5000"/>
                            </p:stCondLst>
                            <p:childTnLst>
                              <p:par>
                                <p:cTn id="29" presetID="16" presetClass="entr" presetSubtype="21" fill="hold" nodeType="afterEffect">
                                  <p:stCondLst>
                                    <p:cond delay="0"/>
                                  </p:stCondLst>
                                  <p:childTnLst>
                                    <p:set>
                                      <p:cBhvr>
                                        <p:cTn id="30" dur="1" fill="hold">
                                          <p:stCondLst>
                                            <p:cond delay="0"/>
                                          </p:stCondLst>
                                        </p:cTn>
                                        <p:tgtEl>
                                          <p:spTgt spid="1050"/>
                                        </p:tgtEl>
                                        <p:attrNameLst>
                                          <p:attrName>style.visibility</p:attrName>
                                        </p:attrNameLst>
                                      </p:cBhvr>
                                      <p:to>
                                        <p:strVal val="visible"/>
                                      </p:to>
                                    </p:set>
                                    <p:animEffect transition="in" filter="barn(inVertical)">
                                      <p:cBhvr>
                                        <p:cTn id="31" dur="2500"/>
                                        <p:tgtEl>
                                          <p:spTgt spid="1050"/>
                                        </p:tgtEl>
                                      </p:cBhvr>
                                    </p:animEffect>
                                  </p:childTnLst>
                                </p:cTn>
                              </p:par>
                            </p:childTnLst>
                          </p:cTn>
                        </p:par>
                        <p:par>
                          <p:cTn id="32" fill="hold">
                            <p:stCondLst>
                              <p:cond delay="7500"/>
                            </p:stCondLst>
                            <p:childTnLst>
                              <p:par>
                                <p:cTn id="33" presetID="6" presetClass="entr" presetSubtype="16" fill="hold" nodeType="afterEffect">
                                  <p:stCondLst>
                                    <p:cond delay="0"/>
                                  </p:stCondLst>
                                  <p:childTnLst>
                                    <p:set>
                                      <p:cBhvr>
                                        <p:cTn id="34" dur="1" fill="hold">
                                          <p:stCondLst>
                                            <p:cond delay="0"/>
                                          </p:stCondLst>
                                        </p:cTn>
                                        <p:tgtEl>
                                          <p:spTgt spid="1058"/>
                                        </p:tgtEl>
                                        <p:attrNameLst>
                                          <p:attrName>style.visibility</p:attrName>
                                        </p:attrNameLst>
                                      </p:cBhvr>
                                      <p:to>
                                        <p:strVal val="visible"/>
                                      </p:to>
                                    </p:set>
                                    <p:animEffect transition="in" filter="circle(in)">
                                      <p:cBhvr>
                                        <p:cTn id="35" dur="3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621740C-BF78-4DF9-B54B-BC5BF480F93E}"/>
              </a:ext>
            </a:extLst>
          </p:cNvPr>
          <p:cNvPicPr>
            <a:picLocks noChangeAspect="1"/>
          </p:cNvPicPr>
          <p:nvPr/>
        </p:nvPicPr>
        <p:blipFill>
          <a:blip r:embed="rId2"/>
          <a:srcRect r="-2" b="30444"/>
          <a:stretch/>
        </p:blipFill>
        <p:spPr>
          <a:xfrm>
            <a:off x="457202" y="639267"/>
            <a:ext cx="3683111" cy="1601108"/>
          </a:xfrm>
          <a:prstGeom prst="rect">
            <a:avLst/>
          </a:prstGeom>
        </p:spPr>
      </p:pic>
      <p:pic>
        <p:nvPicPr>
          <p:cNvPr id="15" name="Picture 6">
            <a:extLst>
              <a:ext uri="{FF2B5EF4-FFF2-40B4-BE49-F238E27FC236}">
                <a16:creationId xmlns:a16="http://schemas.microsoft.com/office/drawing/2014/main" id="{2D70CDEE-B931-476A-98A7-D178D78E3DC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t="14116" r="-3" b="-3"/>
          <a:stretch/>
        </p:blipFill>
        <p:spPr bwMode="auto">
          <a:xfrm>
            <a:off x="4844092" y="754136"/>
            <a:ext cx="2416551" cy="138016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Hơn 50.000 hộ dân ở Đồng bằng sông Cửu Long thiếu nước sinh hoạt - Tuổi Trẻ  Online">
            <a:extLst>
              <a:ext uri="{FF2B5EF4-FFF2-40B4-BE49-F238E27FC236}">
                <a16:creationId xmlns:a16="http://schemas.microsoft.com/office/drawing/2014/main" id="{C2D97FFD-5703-4DF5-888D-97A6398F1DA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5578" y="3006496"/>
            <a:ext cx="6072034" cy="338515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iải pháp giúp Đồng bằng sông Cửu Long thích ứng hiệu quả với biến đổi khí  hậu | Báo Dân tộc và Phát triển">
            <a:extLst>
              <a:ext uri="{FF2B5EF4-FFF2-40B4-BE49-F238E27FC236}">
                <a16:creationId xmlns:a16="http://schemas.microsoft.com/office/drawing/2014/main" id="{A95922CE-278E-40A0-861B-EF7B9EE4A82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7853268" y="796439"/>
            <a:ext cx="3567362" cy="2363377"/>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2" descr="Thiếu hụt nguồn nước ở Đồng bằng sông Cửu Long">
            <a:extLst>
              <a:ext uri="{FF2B5EF4-FFF2-40B4-BE49-F238E27FC236}">
                <a16:creationId xmlns:a16="http://schemas.microsoft.com/office/drawing/2014/main" id="{6FB9B145-A4F2-470A-AC43-4FB1D1D88B5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16466" y="4172622"/>
            <a:ext cx="3440443" cy="222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4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2000"/>
                                        <p:tgtEl>
                                          <p:spTgt spid="13"/>
                                        </p:tgtEl>
                                      </p:cBhvr>
                                    </p:animEffect>
                                  </p:childTnLst>
                                </p:cTn>
                              </p:par>
                            </p:childTnLst>
                          </p:cTn>
                        </p:par>
                        <p:par>
                          <p:cTn id="20" fill="hold">
                            <p:stCondLst>
                              <p:cond delay="8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41773C-2CDA-4140-8968-CC52CE4EE980}"/>
              </a:ext>
            </a:extLst>
          </p:cNvPr>
          <p:cNvGrpSpPr/>
          <p:nvPr/>
        </p:nvGrpSpPr>
        <p:grpSpPr>
          <a:xfrm>
            <a:off x="4574556" y="334463"/>
            <a:ext cx="3042889" cy="2830286"/>
            <a:chOff x="4067172" y="308520"/>
            <a:chExt cx="3042889" cy="2830286"/>
          </a:xfrm>
        </p:grpSpPr>
        <p:pic>
          <p:nvPicPr>
            <p:cNvPr id="52" name="Picture 51">
              <a:extLst>
                <a:ext uri="{FF2B5EF4-FFF2-40B4-BE49-F238E27FC236}">
                  <a16:creationId xmlns:a16="http://schemas.microsoft.com/office/drawing/2014/main" id="{9E8125F7-B5F2-481F-8491-3786380FEC5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67172" y="308520"/>
              <a:ext cx="2830286" cy="2830286"/>
            </a:xfrm>
            <a:prstGeom prst="rect">
              <a:avLst/>
            </a:prstGeom>
          </p:spPr>
        </p:pic>
        <p:sp>
          <p:nvSpPr>
            <p:cNvPr id="60" name="TextBox 59">
              <a:extLst>
                <a:ext uri="{FF2B5EF4-FFF2-40B4-BE49-F238E27FC236}">
                  <a16:creationId xmlns:a16="http://schemas.microsoft.com/office/drawing/2014/main" id="{5E10FAD4-79DC-4D5D-8261-0F6BBE882978}"/>
                </a:ext>
              </a:extLst>
            </p:cNvPr>
            <p:cNvSpPr txBox="1"/>
            <p:nvPr/>
          </p:nvSpPr>
          <p:spPr>
            <a:xfrm>
              <a:off x="4674382" y="961916"/>
              <a:ext cx="2435679" cy="954107"/>
            </a:xfrm>
            <a:prstGeom prst="rect">
              <a:avLst/>
            </a:prstGeom>
            <a:noFill/>
          </p:spPr>
          <p:txBody>
            <a:bodyPr wrap="square">
              <a:spAutoFit/>
            </a:bodyPr>
            <a:lstStyle/>
            <a:p>
              <a:pPr algn="ctr"/>
              <a:r>
                <a:rPr lang="en-US" sz="2800">
                  <a:solidFill>
                    <a:schemeClr val="bg1"/>
                  </a:solidFill>
                  <a:latin typeface="#9Slide07 IcielBC Cubano Normal" panose="00000500000000000000" pitchFamily="2" charset="0"/>
                </a:rPr>
                <a:t>NGUỒN </a:t>
              </a:r>
            </a:p>
            <a:p>
              <a:pPr algn="ctr"/>
              <a:r>
                <a:rPr lang="en-US" sz="2800">
                  <a:solidFill>
                    <a:schemeClr val="bg1"/>
                  </a:solidFill>
                  <a:latin typeface="#9Slide07 IcielBC Cubano Normal" panose="00000500000000000000" pitchFamily="2" charset="0"/>
                </a:rPr>
                <a:t>NƯỚC</a:t>
              </a:r>
              <a:endParaRPr lang="en-US" sz="2800">
                <a:solidFill>
                  <a:schemeClr val="bg1"/>
                </a:solidFill>
              </a:endParaRPr>
            </a:p>
          </p:txBody>
        </p:sp>
        <p:pic>
          <p:nvPicPr>
            <p:cNvPr id="61" name="Picture 60">
              <a:extLst>
                <a:ext uri="{FF2B5EF4-FFF2-40B4-BE49-F238E27FC236}">
                  <a16:creationId xmlns:a16="http://schemas.microsoft.com/office/drawing/2014/main" id="{5952FA54-BA64-4963-B858-1EDFFD72C36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88943" y="1187327"/>
              <a:ext cx="1337994" cy="1337994"/>
            </a:xfrm>
            <a:prstGeom prst="teardrop">
              <a:avLst/>
            </a:prstGeom>
          </p:spPr>
        </p:pic>
      </p:grpSp>
      <p:sp>
        <p:nvSpPr>
          <p:cNvPr id="62" name="TextBox 61">
            <a:extLst>
              <a:ext uri="{FF2B5EF4-FFF2-40B4-BE49-F238E27FC236}">
                <a16:creationId xmlns:a16="http://schemas.microsoft.com/office/drawing/2014/main" id="{C7F4A496-7EA4-49AD-B08E-B4D981A7CCB0}"/>
              </a:ext>
            </a:extLst>
          </p:cNvPr>
          <p:cNvSpPr txBox="1"/>
          <p:nvPr/>
        </p:nvSpPr>
        <p:spPr>
          <a:xfrm>
            <a:off x="165235" y="2337586"/>
            <a:ext cx="4158058"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Mạng lưới sông ngòi dày đặc </a:t>
            </a:r>
          </a:p>
        </p:txBody>
      </p:sp>
      <p:grpSp>
        <p:nvGrpSpPr>
          <p:cNvPr id="50" name="Group 49">
            <a:extLst>
              <a:ext uri="{FF2B5EF4-FFF2-40B4-BE49-F238E27FC236}">
                <a16:creationId xmlns:a16="http://schemas.microsoft.com/office/drawing/2014/main" id="{5EE6F979-FA3D-4F04-98F8-5312F750F585}"/>
              </a:ext>
            </a:extLst>
          </p:cNvPr>
          <p:cNvGrpSpPr/>
          <p:nvPr/>
        </p:nvGrpSpPr>
        <p:grpSpPr>
          <a:xfrm>
            <a:off x="3925698" y="5148541"/>
            <a:ext cx="5179914" cy="1323439"/>
            <a:chOff x="6732818" y="1254303"/>
            <a:chExt cx="5179914" cy="1323439"/>
          </a:xfrm>
          <a:noFill/>
        </p:grpSpPr>
        <p:sp>
          <p:nvSpPr>
            <p:cNvPr id="63" name="TextBox 62">
              <a:extLst>
                <a:ext uri="{FF2B5EF4-FFF2-40B4-BE49-F238E27FC236}">
                  <a16:creationId xmlns:a16="http://schemas.microsoft.com/office/drawing/2014/main" id="{3FFCBD3B-F1CA-4601-B239-D361579FE8DA}"/>
                </a:ext>
              </a:extLst>
            </p:cNvPr>
            <p:cNvSpPr txBox="1"/>
            <p:nvPr/>
          </p:nvSpPr>
          <p:spPr>
            <a:xfrm>
              <a:off x="6732818" y="1254303"/>
              <a:ext cx="5179914" cy="1323439"/>
            </a:xfrm>
            <a:prstGeom prst="rect">
              <a:avLst/>
            </a:prstGeom>
            <a:grpFill/>
            <a:ln>
              <a:noFill/>
              <a:prstDash val="lgDashDotDot"/>
            </a:ln>
          </p:spPr>
          <p:txBody>
            <a:bodyPr wrap="square">
              <a:spAutoFit/>
            </a:bodyPr>
            <a:lstStyle/>
            <a:p>
              <a:r>
                <a:rPr lang="vi-VN" sz="2000">
                  <a:solidFill>
                    <a:schemeClr val="tx2"/>
                  </a:solidFill>
                  <a:latin typeface="#9Slide03 SFU Futura_12" panose="00000400000000000000" pitchFamily="2" charset="0"/>
                </a:rPr>
                <a:t>- Hệ thống các kênh đào quan trọng như </a:t>
              </a:r>
              <a:endParaRPr lang="en-US"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Vĩnh Tế, Tháp Mười, Phụng Hiệp, Chợ Gạo,...</a:t>
              </a:r>
            </a:p>
            <a:p>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thuận lợi cho giao thông cũng như cải tạo môi trường.</a:t>
              </a:r>
            </a:p>
          </p:txBody>
        </p:sp>
        <p:cxnSp>
          <p:nvCxnSpPr>
            <p:cNvPr id="64" name="Straight Arrow Connector 63">
              <a:extLst>
                <a:ext uri="{FF2B5EF4-FFF2-40B4-BE49-F238E27FC236}">
                  <a16:creationId xmlns:a16="http://schemas.microsoft.com/office/drawing/2014/main" id="{CD6B43DD-4D1E-4161-86C0-ED8D6052948B}"/>
                </a:ext>
              </a:extLst>
            </p:cNvPr>
            <p:cNvCxnSpPr>
              <a:cxnSpLocks/>
            </p:cNvCxnSpPr>
            <p:nvPr/>
          </p:nvCxnSpPr>
          <p:spPr>
            <a:xfrm>
              <a:off x="7228849" y="2069927"/>
              <a:ext cx="393794" cy="0"/>
            </a:xfrm>
            <a:prstGeom prst="straightConnector1">
              <a:avLst/>
            </a:prstGeom>
            <a:grpFill/>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D6FB754A-C11C-4ECE-A305-68006B745DB1}"/>
              </a:ext>
            </a:extLst>
          </p:cNvPr>
          <p:cNvSpPr txBox="1"/>
          <p:nvPr/>
        </p:nvSpPr>
        <p:spPr>
          <a:xfrm>
            <a:off x="7373754" y="2170074"/>
            <a:ext cx="4970646" cy="830997"/>
          </a:xfrm>
          <a:prstGeom prst="rect">
            <a:avLst/>
          </a:prstGeom>
          <a:noFill/>
          <a:ln>
            <a:noFill/>
            <a:prstDash val="lgDashDotDot"/>
          </a:ln>
          <a:effectLst/>
        </p:spPr>
        <p:txBody>
          <a:bodyPr wrap="square">
            <a:spAutoFit/>
          </a:bodyPr>
          <a:lstStyle/>
          <a:p>
            <a:r>
              <a:rPr lang="en-US" sz="2400">
                <a:solidFill>
                  <a:schemeClr val="tx2"/>
                </a:solidFill>
                <a:latin typeface="#9Slide03 SFU Futura_12" panose="00000400000000000000" pitchFamily="2" charset="0"/>
              </a:rPr>
              <a:t>N</a:t>
            </a:r>
            <a:r>
              <a:rPr lang="vi-VN" sz="2400">
                <a:solidFill>
                  <a:schemeClr val="tx2"/>
                </a:solidFill>
                <a:latin typeface="#9Slide03 SFU Futura_12" panose="00000400000000000000" pitchFamily="2" charset="0"/>
              </a:rPr>
              <a:t>guồn nước ngầm phục vụ cho sản xuất và sinh hoạt của người dân. </a:t>
            </a:r>
          </a:p>
        </p:txBody>
      </p:sp>
      <p:grpSp>
        <p:nvGrpSpPr>
          <p:cNvPr id="68" name="Group 67">
            <a:extLst>
              <a:ext uri="{FF2B5EF4-FFF2-40B4-BE49-F238E27FC236}">
                <a16:creationId xmlns:a16="http://schemas.microsoft.com/office/drawing/2014/main" id="{41F2B502-EAB3-4465-A653-0B27AEAC858B}"/>
              </a:ext>
            </a:extLst>
          </p:cNvPr>
          <p:cNvGrpSpPr/>
          <p:nvPr/>
        </p:nvGrpSpPr>
        <p:grpSpPr>
          <a:xfrm>
            <a:off x="-76200" y="-76200"/>
            <a:ext cx="12420600" cy="769441"/>
            <a:chOff x="1205161" y="-3563"/>
            <a:chExt cx="10901184" cy="769441"/>
          </a:xfrm>
        </p:grpSpPr>
        <p:sp>
          <p:nvSpPr>
            <p:cNvPr id="69" name="Rectangle: Rounded Corners 68">
              <a:extLst>
                <a:ext uri="{FF2B5EF4-FFF2-40B4-BE49-F238E27FC236}">
                  <a16:creationId xmlns:a16="http://schemas.microsoft.com/office/drawing/2014/main" id="{A5AE92A9-986E-4435-BCCA-42BD6FF9129D}"/>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9CF67A2-FF7E-4E28-A76B-C06868B8E52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31086131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2">
                                            <p:txEl>
                                              <p:pRg st="0" end="0"/>
                                            </p:txEl>
                                          </p:spTgt>
                                        </p:tgtEl>
                                        <p:attrNameLst>
                                          <p:attrName>style.visibility</p:attrName>
                                        </p:attrNameLst>
                                      </p:cBhvr>
                                      <p:to>
                                        <p:strVal val="visible"/>
                                      </p:to>
                                    </p:set>
                                    <p:animEffect transition="in" filter="fade">
                                      <p:cBhvr>
                                        <p:cTn id="12" dur="1000"/>
                                        <p:tgtEl>
                                          <p:spTgt spid="62">
                                            <p:txEl>
                                              <p:pRg st="0" end="0"/>
                                            </p:txEl>
                                          </p:spTgt>
                                        </p:tgtEl>
                                      </p:cBhvr>
                                    </p:animEffect>
                                    <p:anim calcmode="lin" valueType="num">
                                      <p:cBhvr>
                                        <p:cTn id="13"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
                                            <p:txEl>
                                              <p:pRg st="0" end="0"/>
                                            </p:txEl>
                                          </p:spTgt>
                                        </p:tgtEl>
                                        <p:attrNameLst>
                                          <p:attrName>style.visibility</p:attrName>
                                        </p:attrNameLst>
                                      </p:cBhvr>
                                      <p:to>
                                        <p:strVal val="visible"/>
                                      </p:to>
                                    </p:set>
                                    <p:animEffect transition="in" filter="fade">
                                      <p:cBhvr>
                                        <p:cTn id="19" dur="1000"/>
                                        <p:tgtEl>
                                          <p:spTgt spid="65">
                                            <p:txEl>
                                              <p:pRg st="0" end="0"/>
                                            </p:txEl>
                                          </p:spTgt>
                                        </p:tgtEl>
                                      </p:cBhvr>
                                    </p:animEffect>
                                    <p:anim calcmode="lin" valueType="num">
                                      <p:cBhvr>
                                        <p:cTn id="20"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P spid="6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C7F4A496-7EA4-49AD-B08E-B4D981A7CCB0}"/>
              </a:ext>
            </a:extLst>
          </p:cNvPr>
          <p:cNvSpPr txBox="1"/>
          <p:nvPr/>
        </p:nvSpPr>
        <p:spPr>
          <a:xfrm>
            <a:off x="6096000" y="2537648"/>
            <a:ext cx="5891724"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du lịch, sinh thái và sinh kế của người dân.</a:t>
            </a:r>
          </a:p>
        </p:txBody>
      </p:sp>
      <p:sp>
        <p:nvSpPr>
          <p:cNvPr id="63" name="TextBox 62">
            <a:extLst>
              <a:ext uri="{FF2B5EF4-FFF2-40B4-BE49-F238E27FC236}">
                <a16:creationId xmlns:a16="http://schemas.microsoft.com/office/drawing/2014/main" id="{3FFCBD3B-F1CA-4601-B239-D361579FE8DA}"/>
              </a:ext>
            </a:extLst>
          </p:cNvPr>
          <p:cNvSpPr txBox="1"/>
          <p:nvPr/>
        </p:nvSpPr>
        <p:spPr>
          <a:xfrm>
            <a:off x="5256891" y="3644240"/>
            <a:ext cx="6777674"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 Hệ động vật: phong phú, đặc biệt là cá và chim.</a:t>
            </a:r>
          </a:p>
        </p:txBody>
      </p:sp>
      <p:sp>
        <p:nvSpPr>
          <p:cNvPr id="65" name="TextBox 64">
            <a:extLst>
              <a:ext uri="{FF2B5EF4-FFF2-40B4-BE49-F238E27FC236}">
                <a16:creationId xmlns:a16="http://schemas.microsoft.com/office/drawing/2014/main" id="{D6FB754A-C11C-4ECE-A305-68006B745DB1}"/>
              </a:ext>
            </a:extLst>
          </p:cNvPr>
          <p:cNvSpPr txBox="1"/>
          <p:nvPr/>
        </p:nvSpPr>
        <p:spPr>
          <a:xfrm>
            <a:off x="5098637" y="1499701"/>
            <a:ext cx="6777675" cy="830997"/>
          </a:xfrm>
          <a:prstGeom prst="rect">
            <a:avLst/>
          </a:prstGeom>
          <a:noFill/>
          <a:ln>
            <a:noFill/>
            <a:prstDash val="lgDashDotDot"/>
          </a:ln>
          <a:effectLst/>
        </p:spPr>
        <p:txBody>
          <a:bodyPr wrap="square">
            <a:spAutoFit/>
          </a:bodyPr>
          <a:lstStyle/>
          <a:p>
            <a:r>
              <a:rPr lang="vi-VN" sz="2400">
                <a:solidFill>
                  <a:schemeClr val="tx2"/>
                </a:solidFill>
                <a:latin typeface="#9Slide03 SFU Futura_12" panose="00000400000000000000" pitchFamily="2" charset="0"/>
              </a:rPr>
              <a:t>- Thực vật: chủ yếu là rừng ngập mặn ở Cà Mau, Bạc Liêu,...; rừng tràm ở An Giang, Đồng Tháp,... </a:t>
            </a:r>
            <a:r>
              <a:rPr lang="en-US" sz="2400">
                <a:solidFill>
                  <a:schemeClr val="tx2"/>
                </a:solidFill>
                <a:latin typeface="#9Slide03 SFU Futura_12" panose="00000400000000000000" pitchFamily="2" charset="0"/>
              </a:rPr>
              <a:t>                  </a:t>
            </a:r>
            <a:r>
              <a:rPr lang="vi-VN" sz="2400">
                <a:solidFill>
                  <a:schemeClr val="tx2"/>
                </a:solidFill>
                <a:latin typeface="#9Slide03 SFU Futura_12" panose="00000400000000000000" pitchFamily="2" charset="0"/>
              </a:rPr>
              <a:t> </a:t>
            </a:r>
            <a:r>
              <a:rPr lang="en-US" sz="2400">
                <a:solidFill>
                  <a:schemeClr val="tx2"/>
                </a:solidFill>
                <a:latin typeface="#9Slide03 SFU Futura_12" panose="00000400000000000000" pitchFamily="2" charset="0"/>
              </a:rPr>
              <a:t>             </a:t>
            </a:r>
            <a:endParaRPr lang="vi-VN" sz="2400">
              <a:solidFill>
                <a:schemeClr val="tx2"/>
              </a:solidFill>
              <a:latin typeface="#9Slide03 SFU Futura_12" panose="00000400000000000000" pitchFamily="2" charset="0"/>
            </a:endParaRPr>
          </a:p>
        </p:txBody>
      </p:sp>
      <p:pic>
        <p:nvPicPr>
          <p:cNvPr id="3" name="Picture 2">
            <a:extLst>
              <a:ext uri="{FF2B5EF4-FFF2-40B4-BE49-F238E27FC236}">
                <a16:creationId xmlns:a16="http://schemas.microsoft.com/office/drawing/2014/main" id="{543E4A68-AC80-4B6C-8302-97D2B37763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74203" y="3090462"/>
            <a:ext cx="2201854" cy="2201854"/>
          </a:xfrm>
          <a:prstGeom prst="rect">
            <a:avLst/>
          </a:prstGeom>
          <a:effectLst>
            <a:outerShdw blurRad="63500" sx="102000" sy="102000" algn="ctr" rotWithShape="0">
              <a:prstClr val="black">
                <a:alpha val="40000"/>
              </a:prstClr>
            </a:outerShdw>
          </a:effectLst>
        </p:spPr>
      </p:pic>
      <p:sp>
        <p:nvSpPr>
          <p:cNvPr id="60" name="TextBox 59">
            <a:extLst>
              <a:ext uri="{FF2B5EF4-FFF2-40B4-BE49-F238E27FC236}">
                <a16:creationId xmlns:a16="http://schemas.microsoft.com/office/drawing/2014/main" id="{5E10FAD4-79DC-4D5D-8261-0F6BBE882978}"/>
              </a:ext>
            </a:extLst>
          </p:cNvPr>
          <p:cNvSpPr txBox="1"/>
          <p:nvPr/>
        </p:nvSpPr>
        <p:spPr>
          <a:xfrm>
            <a:off x="1468465" y="2553255"/>
            <a:ext cx="2435679" cy="646331"/>
          </a:xfrm>
          <a:prstGeom prst="rect">
            <a:avLst/>
          </a:prstGeom>
          <a:noFill/>
        </p:spPr>
        <p:txBody>
          <a:bodyPr wrap="square">
            <a:spAutoFit/>
          </a:bodyPr>
          <a:lstStyle/>
          <a:p>
            <a:pPr algn="ctr"/>
            <a:r>
              <a:rPr lang="en-US" sz="3600">
                <a:solidFill>
                  <a:schemeClr val="accent4">
                    <a:lumMod val="50000"/>
                  </a:schemeClr>
                </a:solidFill>
                <a:latin typeface="#9Slide07 IcielBC Cubano Normal" panose="00000500000000000000" pitchFamily="2" charset="0"/>
              </a:rPr>
              <a:t>SINH VẬT</a:t>
            </a:r>
            <a:endParaRPr lang="en-US" sz="3600">
              <a:solidFill>
                <a:schemeClr val="accent4">
                  <a:lumMod val="50000"/>
                </a:schemeClr>
              </a:solidFill>
            </a:endParaRPr>
          </a:p>
        </p:txBody>
      </p:sp>
      <p:cxnSp>
        <p:nvCxnSpPr>
          <p:cNvPr id="22" name="Straight Arrow Connector 21">
            <a:extLst>
              <a:ext uri="{FF2B5EF4-FFF2-40B4-BE49-F238E27FC236}">
                <a16:creationId xmlns:a16="http://schemas.microsoft.com/office/drawing/2014/main" id="{D70D405B-9EB0-4AD1-B18F-14F16D2EFDAD}"/>
              </a:ext>
            </a:extLst>
          </p:cNvPr>
          <p:cNvCxnSpPr>
            <a:cxnSpLocks/>
          </p:cNvCxnSpPr>
          <p:nvPr/>
        </p:nvCxnSpPr>
        <p:spPr>
          <a:xfrm>
            <a:off x="5562680" y="2768480"/>
            <a:ext cx="393794" cy="0"/>
          </a:xfrm>
          <a:prstGeom prst="straightConnector1">
            <a:avLst/>
          </a:prstGeom>
          <a:noFill/>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0A5E5F8-FBD3-4150-B324-0E4E493A65B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9754"/>
          <a:stretch/>
        </p:blipFill>
        <p:spPr>
          <a:xfrm>
            <a:off x="5147346" y="4009925"/>
            <a:ext cx="2950028" cy="2367277"/>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E13DAA12-D0B2-4DEF-B525-BDCDA8FB614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487474" y="4191389"/>
            <a:ext cx="2950027" cy="2425302"/>
          </a:xfrm>
          <a:prstGeom prst="cloud">
            <a:avLst/>
          </a:prstGeom>
          <a:effectLst>
            <a:outerShdw blurRad="63500" sx="102000" sy="102000" algn="ctr" rotWithShape="0">
              <a:prstClr val="black">
                <a:alpha val="40000"/>
              </a:prstClr>
            </a:outerShdw>
          </a:effectLst>
        </p:spPr>
      </p:pic>
      <p:grpSp>
        <p:nvGrpSpPr>
          <p:cNvPr id="27" name="Group 26">
            <a:extLst>
              <a:ext uri="{FF2B5EF4-FFF2-40B4-BE49-F238E27FC236}">
                <a16:creationId xmlns:a16="http://schemas.microsoft.com/office/drawing/2014/main" id="{9D8FCE47-0668-4702-8499-D12D6B85CE22}"/>
              </a:ext>
            </a:extLst>
          </p:cNvPr>
          <p:cNvGrpSpPr/>
          <p:nvPr/>
        </p:nvGrpSpPr>
        <p:grpSpPr>
          <a:xfrm>
            <a:off x="-76200" y="-76200"/>
            <a:ext cx="12420600" cy="769441"/>
            <a:chOff x="1205161" y="-3563"/>
            <a:chExt cx="10901184" cy="769441"/>
          </a:xfrm>
        </p:grpSpPr>
        <p:sp>
          <p:nvSpPr>
            <p:cNvPr id="28" name="Rectangle: Rounded Corners 27">
              <a:extLst>
                <a:ext uri="{FF2B5EF4-FFF2-40B4-BE49-F238E27FC236}">
                  <a16:creationId xmlns:a16="http://schemas.microsoft.com/office/drawing/2014/main" id="{725ABB4D-9055-4AEC-9DCD-C8B1A2F42DD8}"/>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4365F7D-D46D-4040-9E24-67E1CF3B297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4014144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1000"/>
                                        <p:tgtEl>
                                          <p:spTgt spid="6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5">
                                            <p:txEl>
                                              <p:pRg st="0" end="0"/>
                                            </p:txEl>
                                          </p:spTgt>
                                        </p:tgtEl>
                                        <p:attrNameLst>
                                          <p:attrName>style.visibility</p:attrName>
                                        </p:attrNameLst>
                                      </p:cBhvr>
                                      <p:to>
                                        <p:strVal val="visible"/>
                                      </p:to>
                                    </p:set>
                                    <p:animEffect transition="in" filter="fade">
                                      <p:cBhvr>
                                        <p:cTn id="16" dur="1000"/>
                                        <p:tgtEl>
                                          <p:spTgt spid="65">
                                            <p:txEl>
                                              <p:pRg st="0" end="0"/>
                                            </p:txEl>
                                          </p:spTgt>
                                        </p:tgtEl>
                                      </p:cBhvr>
                                    </p:animEffect>
                                    <p:anim calcmode="lin" valueType="num">
                                      <p:cBhvr>
                                        <p:cTn id="17"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1000"/>
                                        <p:tgtEl>
                                          <p:spTgt spid="62"/>
                                        </p:tgtEl>
                                      </p:cBhvr>
                                    </p:animEffect>
                                    <p:anim calcmode="lin" valueType="num">
                                      <p:cBhvr>
                                        <p:cTn id="29" dur="1000" fill="hold"/>
                                        <p:tgtEl>
                                          <p:spTgt spid="62"/>
                                        </p:tgtEl>
                                        <p:attrNameLst>
                                          <p:attrName>ppt_x</p:attrName>
                                        </p:attrNameLst>
                                      </p:cBhvr>
                                      <p:tavLst>
                                        <p:tav tm="0">
                                          <p:val>
                                            <p:strVal val="#ppt_x"/>
                                          </p:val>
                                        </p:tav>
                                        <p:tav tm="100000">
                                          <p:val>
                                            <p:strVal val="#ppt_x"/>
                                          </p:val>
                                        </p:tav>
                                      </p:tavLst>
                                    </p:anim>
                                    <p:anim calcmode="lin" valueType="num">
                                      <p:cBhvr>
                                        <p:cTn id="3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1000" fill="hold"/>
                                        <p:tgtEl>
                                          <p:spTgt spid="63"/>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53" presetClass="entr" presetSubtype="528"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2000" fill="hold"/>
                                        <p:tgtEl>
                                          <p:spTgt spid="23"/>
                                        </p:tgtEl>
                                        <p:attrNameLst>
                                          <p:attrName>ppt_w</p:attrName>
                                        </p:attrNameLst>
                                      </p:cBhvr>
                                      <p:tavLst>
                                        <p:tav tm="0">
                                          <p:val>
                                            <p:fltVal val="0"/>
                                          </p:val>
                                        </p:tav>
                                        <p:tav tm="100000">
                                          <p:val>
                                            <p:strVal val="#ppt_w"/>
                                          </p:val>
                                        </p:tav>
                                      </p:tavLst>
                                    </p:anim>
                                    <p:anim calcmode="lin" valueType="num">
                                      <p:cBhvr>
                                        <p:cTn id="42" dur="2000" fill="hold"/>
                                        <p:tgtEl>
                                          <p:spTgt spid="23"/>
                                        </p:tgtEl>
                                        <p:attrNameLst>
                                          <p:attrName>ppt_h</p:attrName>
                                        </p:attrNameLst>
                                      </p:cBhvr>
                                      <p:tavLst>
                                        <p:tav tm="0">
                                          <p:val>
                                            <p:fltVal val="0"/>
                                          </p:val>
                                        </p:tav>
                                        <p:tav tm="100000">
                                          <p:val>
                                            <p:strVal val="#ppt_h"/>
                                          </p:val>
                                        </p:tav>
                                      </p:tavLst>
                                    </p:anim>
                                    <p:animEffect transition="in" filter="fade">
                                      <p:cBhvr>
                                        <p:cTn id="43" dur="2000"/>
                                        <p:tgtEl>
                                          <p:spTgt spid="23"/>
                                        </p:tgtEl>
                                      </p:cBhvr>
                                    </p:animEffect>
                                    <p:anim calcmode="lin" valueType="num">
                                      <p:cBhvr>
                                        <p:cTn id="44" dur="2000" fill="hold"/>
                                        <p:tgtEl>
                                          <p:spTgt spid="23"/>
                                        </p:tgtEl>
                                        <p:attrNameLst>
                                          <p:attrName>ppt_x</p:attrName>
                                        </p:attrNameLst>
                                      </p:cBhvr>
                                      <p:tavLst>
                                        <p:tav tm="0">
                                          <p:val>
                                            <p:fltVal val="0.5"/>
                                          </p:val>
                                        </p:tav>
                                        <p:tav tm="100000">
                                          <p:val>
                                            <p:strVal val="#ppt_x"/>
                                          </p:val>
                                        </p:tav>
                                      </p:tavLst>
                                    </p:anim>
                                    <p:anim calcmode="lin" valueType="num">
                                      <p:cBhvr>
                                        <p:cTn id="45" dur="2000" fill="hold"/>
                                        <p:tgtEl>
                                          <p:spTgt spid="23"/>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000" fill="hold"/>
                                        <p:tgtEl>
                                          <p:spTgt spid="9"/>
                                        </p:tgtEl>
                                        <p:attrNameLst>
                                          <p:attrName>ppt_w</p:attrName>
                                        </p:attrNameLst>
                                      </p:cBhvr>
                                      <p:tavLst>
                                        <p:tav tm="0">
                                          <p:val>
                                            <p:fltVal val="0"/>
                                          </p:val>
                                        </p:tav>
                                        <p:tav tm="100000">
                                          <p:val>
                                            <p:strVal val="#ppt_w"/>
                                          </p:val>
                                        </p:tav>
                                      </p:tavLst>
                                    </p:anim>
                                    <p:anim calcmode="lin" valueType="num">
                                      <p:cBhvr>
                                        <p:cTn id="50" dur="2000" fill="hold"/>
                                        <p:tgtEl>
                                          <p:spTgt spid="9"/>
                                        </p:tgtEl>
                                        <p:attrNameLst>
                                          <p:attrName>ppt_h</p:attrName>
                                        </p:attrNameLst>
                                      </p:cBhvr>
                                      <p:tavLst>
                                        <p:tav tm="0">
                                          <p:val>
                                            <p:fltVal val="0"/>
                                          </p:val>
                                        </p:tav>
                                        <p:tav tm="100000">
                                          <p:val>
                                            <p:strVal val="#ppt_h"/>
                                          </p:val>
                                        </p:tav>
                                      </p:tavLst>
                                    </p:anim>
                                    <p:anim calcmode="lin" valueType="num">
                                      <p:cBhvr>
                                        <p:cTn id="51" dur="2000" fill="hold"/>
                                        <p:tgtEl>
                                          <p:spTgt spid="9"/>
                                        </p:tgtEl>
                                        <p:attrNameLst>
                                          <p:attrName>style.rotation</p:attrName>
                                        </p:attrNameLst>
                                      </p:cBhvr>
                                      <p:tavLst>
                                        <p:tav tm="0">
                                          <p:val>
                                            <p:fltVal val="90"/>
                                          </p:val>
                                        </p:tav>
                                        <p:tav tm="100000">
                                          <p:val>
                                            <p:fltVal val="0"/>
                                          </p:val>
                                        </p:tav>
                                      </p:tavLst>
                                    </p:anim>
                                    <p:animEffect transition="in" filter="fade">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5" grpId="0" build="p"/>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C7F4A496-7EA4-49AD-B08E-B4D981A7CCB0}"/>
              </a:ext>
            </a:extLst>
          </p:cNvPr>
          <p:cNvSpPr txBox="1"/>
          <p:nvPr/>
        </p:nvSpPr>
        <p:spPr>
          <a:xfrm>
            <a:off x="4760737" y="2703258"/>
            <a:ext cx="4963886"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phát triển công nghiệp khai khoáng.</a:t>
            </a:r>
          </a:p>
        </p:txBody>
      </p:sp>
      <p:sp>
        <p:nvSpPr>
          <p:cNvPr id="65" name="TextBox 64">
            <a:extLst>
              <a:ext uri="{FF2B5EF4-FFF2-40B4-BE49-F238E27FC236}">
                <a16:creationId xmlns:a16="http://schemas.microsoft.com/office/drawing/2014/main" id="{D6FB754A-C11C-4ECE-A305-68006B745DB1}"/>
              </a:ext>
            </a:extLst>
          </p:cNvPr>
          <p:cNvSpPr txBox="1"/>
          <p:nvPr/>
        </p:nvSpPr>
        <p:spPr>
          <a:xfrm>
            <a:off x="3561304" y="1654029"/>
            <a:ext cx="6777675" cy="830997"/>
          </a:xfrm>
          <a:prstGeom prst="rect">
            <a:avLst/>
          </a:prstGeom>
          <a:noFill/>
          <a:ln>
            <a:noFill/>
            <a:prstDash val="lgDashDotDot"/>
          </a:ln>
          <a:effectLst/>
        </p:spPr>
        <p:txBody>
          <a:bodyPr wrap="square">
            <a:spAutoFit/>
          </a:bodyPr>
          <a:lstStyle/>
          <a:p>
            <a:r>
              <a:rPr lang="vi-VN" sz="2400">
                <a:solidFill>
                  <a:schemeClr val="tx2"/>
                </a:solidFill>
                <a:latin typeface="#9Slide03 SFU Futura_12" panose="00000400000000000000" pitchFamily="2" charset="0"/>
              </a:rPr>
              <a:t>Chủ yếu là đá vôi (Hà Tiên, Kiên Lương), than bùn (U Minh, Tứ giác Long Xuyên,...), đất sét </a:t>
            </a:r>
            <a:r>
              <a:rPr lang="en-US" sz="2400">
                <a:solidFill>
                  <a:schemeClr val="tx2"/>
                </a:solidFill>
                <a:latin typeface="#9Slide03 SFU Futura_12" panose="00000400000000000000" pitchFamily="2" charset="0"/>
              </a:rPr>
              <a:t>                  </a:t>
            </a:r>
            <a:r>
              <a:rPr lang="vi-VN" sz="2400">
                <a:solidFill>
                  <a:schemeClr val="tx2"/>
                </a:solidFill>
                <a:latin typeface="#9Slide03 SFU Futura_12" panose="00000400000000000000" pitchFamily="2" charset="0"/>
              </a:rPr>
              <a:t> </a:t>
            </a:r>
            <a:r>
              <a:rPr lang="en-US" sz="2400">
                <a:solidFill>
                  <a:schemeClr val="tx2"/>
                </a:solidFill>
                <a:latin typeface="#9Slide03 SFU Futura_12" panose="00000400000000000000" pitchFamily="2" charset="0"/>
              </a:rPr>
              <a:t>             </a:t>
            </a:r>
            <a:endParaRPr lang="vi-VN" sz="2400">
              <a:solidFill>
                <a:schemeClr val="tx2"/>
              </a:solidFill>
              <a:latin typeface="#9Slide03 SFU Futura_12" panose="00000400000000000000" pitchFamily="2" charset="0"/>
            </a:endParaRPr>
          </a:p>
        </p:txBody>
      </p:sp>
      <p:cxnSp>
        <p:nvCxnSpPr>
          <p:cNvPr id="22" name="Straight Arrow Connector 21">
            <a:extLst>
              <a:ext uri="{FF2B5EF4-FFF2-40B4-BE49-F238E27FC236}">
                <a16:creationId xmlns:a16="http://schemas.microsoft.com/office/drawing/2014/main" id="{D70D405B-9EB0-4AD1-B18F-14F16D2EFDAD}"/>
              </a:ext>
            </a:extLst>
          </p:cNvPr>
          <p:cNvCxnSpPr>
            <a:cxnSpLocks/>
          </p:cNvCxnSpPr>
          <p:nvPr/>
        </p:nvCxnSpPr>
        <p:spPr>
          <a:xfrm>
            <a:off x="4005407" y="2999313"/>
            <a:ext cx="393794" cy="0"/>
          </a:xfrm>
          <a:prstGeom prst="straightConnector1">
            <a:avLst/>
          </a:prstGeom>
          <a:noFill/>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75B4310-FE65-4B2C-8082-8BCBEED5BC0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87116" y="3821918"/>
            <a:ext cx="2397070" cy="2397070"/>
          </a:xfrm>
          <a:prstGeom prst="rect">
            <a:avLst/>
          </a:prstGeom>
        </p:spPr>
      </p:pic>
      <p:pic>
        <p:nvPicPr>
          <p:cNvPr id="5122" name="Picture 2">
            <a:extLst>
              <a:ext uri="{FF2B5EF4-FFF2-40B4-BE49-F238E27FC236}">
                <a16:creationId xmlns:a16="http://schemas.microsoft.com/office/drawing/2014/main" id="{6907638A-85DA-49F1-BD9D-FE39E2FCDB00}"/>
              </a:ext>
            </a:extLst>
          </p:cNvPr>
          <p:cNvPicPr>
            <a:picLocks noChangeAspect="1" noChangeArrowheads="1"/>
          </p:cNvPicPr>
          <p:nvPr/>
        </p:nvPicPr>
        <p:blipFill>
          <a:blip r:embed="rId3" cstate="screen">
            <a:clrChange>
              <a:clrFrom>
                <a:srgbClr val="EDEFEE"/>
              </a:clrFrom>
              <a:clrTo>
                <a:srgbClr val="EDEFEE">
                  <a:alpha val="0"/>
                </a:srgbClr>
              </a:clrTo>
            </a:clrChange>
            <a:extLst>
              <a:ext uri="{28A0092B-C50C-407E-A947-70E740481C1C}">
                <a14:useLocalDpi xmlns:a14="http://schemas.microsoft.com/office/drawing/2010/main" val="0"/>
              </a:ext>
            </a:extLst>
          </a:blip>
          <a:srcRect/>
          <a:stretch>
            <a:fillRect/>
          </a:stretch>
        </p:blipFill>
        <p:spPr bwMode="auto">
          <a:xfrm>
            <a:off x="5477645" y="3946901"/>
            <a:ext cx="2625998" cy="20908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ền Thợ Gốm Tạo Hình Gốm đất Sét Nghệ Nhân Làm Gốm Hình Chụp Và Hình ảnh Để  Tải Về Miễn Phí - Pngtree">
            <a:extLst>
              <a:ext uri="{FF2B5EF4-FFF2-40B4-BE49-F238E27FC236}">
                <a16:creationId xmlns:a16="http://schemas.microsoft.com/office/drawing/2014/main" id="{71AA44D3-86A2-47FD-A3D8-2E3FE367F4C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731743" y="4086025"/>
            <a:ext cx="3041956" cy="20279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1BE2EAC6-7AB2-40E5-B25D-A842762A8283}"/>
              </a:ext>
            </a:extLst>
          </p:cNvPr>
          <p:cNvGrpSpPr/>
          <p:nvPr/>
        </p:nvGrpSpPr>
        <p:grpSpPr>
          <a:xfrm>
            <a:off x="-96303" y="1424993"/>
            <a:ext cx="3657607" cy="3338316"/>
            <a:chOff x="-111479" y="974881"/>
            <a:chExt cx="3657607" cy="3338316"/>
          </a:xfrm>
        </p:grpSpPr>
        <p:pic>
          <p:nvPicPr>
            <p:cNvPr id="8" name="Picture 7">
              <a:extLst>
                <a:ext uri="{FF2B5EF4-FFF2-40B4-BE49-F238E27FC236}">
                  <a16:creationId xmlns:a16="http://schemas.microsoft.com/office/drawing/2014/main" id="{AAE7BD70-9AF7-4C72-BE42-26FB73BA4A5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b="8729"/>
            <a:stretch/>
          </p:blipFill>
          <p:spPr>
            <a:xfrm>
              <a:off x="-111479" y="974881"/>
              <a:ext cx="3657607" cy="3338316"/>
            </a:xfrm>
            <a:prstGeom prst="rect">
              <a:avLst/>
            </a:prstGeom>
          </p:spPr>
        </p:pic>
        <p:sp>
          <p:nvSpPr>
            <p:cNvPr id="10" name="Oval 9">
              <a:extLst>
                <a:ext uri="{FF2B5EF4-FFF2-40B4-BE49-F238E27FC236}">
                  <a16:creationId xmlns:a16="http://schemas.microsoft.com/office/drawing/2014/main" id="{1F2D296A-8B7A-4024-9481-D99A63CF7548}"/>
                </a:ext>
              </a:extLst>
            </p:cNvPr>
            <p:cNvSpPr/>
            <p:nvPr/>
          </p:nvSpPr>
          <p:spPr>
            <a:xfrm>
              <a:off x="628764" y="1554985"/>
              <a:ext cx="2178108" cy="2178108"/>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56F78E35-5022-44FF-88EC-104A7ECD1879}"/>
              </a:ext>
            </a:extLst>
          </p:cNvPr>
          <p:cNvSpPr txBox="1"/>
          <p:nvPr/>
        </p:nvSpPr>
        <p:spPr>
          <a:xfrm>
            <a:off x="505926" y="2694336"/>
            <a:ext cx="2435679" cy="954107"/>
          </a:xfrm>
          <a:prstGeom prst="rect">
            <a:avLst/>
          </a:prstGeom>
          <a:noFill/>
        </p:spPr>
        <p:txBody>
          <a:bodyPr wrap="square">
            <a:spAutoFit/>
          </a:bodyPr>
          <a:lstStyle/>
          <a:p>
            <a:pPr algn="ctr"/>
            <a:r>
              <a:rPr lang="en-US" sz="2800">
                <a:solidFill>
                  <a:schemeClr val="accent4">
                    <a:lumMod val="50000"/>
                  </a:schemeClr>
                </a:solidFill>
                <a:latin typeface="#9Slide07 IcielBC Cubano Normal" panose="00000500000000000000" pitchFamily="2" charset="0"/>
              </a:rPr>
              <a:t>KHOÁNG </a:t>
            </a:r>
          </a:p>
          <a:p>
            <a:pPr algn="ctr"/>
            <a:r>
              <a:rPr lang="en-US" sz="2800">
                <a:solidFill>
                  <a:schemeClr val="accent4">
                    <a:lumMod val="50000"/>
                  </a:schemeClr>
                </a:solidFill>
                <a:latin typeface="#9Slide07 IcielBC Cubano Normal" panose="00000500000000000000" pitchFamily="2" charset="0"/>
              </a:rPr>
              <a:t>SẢN</a:t>
            </a:r>
            <a:endParaRPr lang="en-US" sz="2800">
              <a:solidFill>
                <a:schemeClr val="accent4">
                  <a:lumMod val="50000"/>
                </a:schemeClr>
              </a:solidFill>
            </a:endParaRPr>
          </a:p>
        </p:txBody>
      </p:sp>
      <p:grpSp>
        <p:nvGrpSpPr>
          <p:cNvPr id="27" name="Group 26">
            <a:extLst>
              <a:ext uri="{FF2B5EF4-FFF2-40B4-BE49-F238E27FC236}">
                <a16:creationId xmlns:a16="http://schemas.microsoft.com/office/drawing/2014/main" id="{989729E0-CF56-4B2C-96A5-25A510692D71}"/>
              </a:ext>
            </a:extLst>
          </p:cNvPr>
          <p:cNvGrpSpPr/>
          <p:nvPr/>
        </p:nvGrpSpPr>
        <p:grpSpPr>
          <a:xfrm>
            <a:off x="-76200" y="-76200"/>
            <a:ext cx="12420600" cy="769441"/>
            <a:chOff x="1205161" y="-3563"/>
            <a:chExt cx="10901184" cy="769441"/>
          </a:xfrm>
        </p:grpSpPr>
        <p:sp>
          <p:nvSpPr>
            <p:cNvPr id="28" name="Rectangle: Rounded Corners 27">
              <a:extLst>
                <a:ext uri="{FF2B5EF4-FFF2-40B4-BE49-F238E27FC236}">
                  <a16:creationId xmlns:a16="http://schemas.microsoft.com/office/drawing/2014/main" id="{2CC4AB3A-3E37-4EA3-B8EB-9DBFAE7A884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9751808-C7F8-429A-A764-30930C016078}"/>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348800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5">
                                            <p:txEl>
                                              <p:pRg st="0" end="0"/>
                                            </p:txEl>
                                          </p:spTgt>
                                        </p:tgtEl>
                                        <p:attrNameLst>
                                          <p:attrName>style.visibility</p:attrName>
                                        </p:attrNameLst>
                                      </p:cBhvr>
                                      <p:to>
                                        <p:strVal val="visible"/>
                                      </p:to>
                                    </p:set>
                                    <p:animEffect transition="in" filter="fade">
                                      <p:cBhvr>
                                        <p:cTn id="16" dur="1000"/>
                                        <p:tgtEl>
                                          <p:spTgt spid="65">
                                            <p:txEl>
                                              <p:pRg st="0" end="0"/>
                                            </p:txEl>
                                          </p:spTgt>
                                        </p:tgtEl>
                                      </p:cBhvr>
                                    </p:animEffect>
                                    <p:anim calcmode="lin" valueType="num">
                                      <p:cBhvr>
                                        <p:cTn id="17"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2">
                                            <p:txEl>
                                              <p:pRg st="0" end="0"/>
                                            </p:txEl>
                                          </p:spTgt>
                                        </p:tgtEl>
                                        <p:attrNameLst>
                                          <p:attrName>style.visibility</p:attrName>
                                        </p:attrNameLst>
                                      </p:cBhvr>
                                      <p:to>
                                        <p:strVal val="visible"/>
                                      </p:to>
                                    </p:set>
                                    <p:animEffect transition="in" filter="fade">
                                      <p:cBhvr>
                                        <p:cTn id="28" dur="1000"/>
                                        <p:tgtEl>
                                          <p:spTgt spid="62">
                                            <p:txEl>
                                              <p:pRg st="0" end="0"/>
                                            </p:txEl>
                                          </p:spTgt>
                                        </p:tgtEl>
                                      </p:cBhvr>
                                    </p:animEffect>
                                    <p:anim calcmode="lin" valueType="num">
                                      <p:cBhvr>
                                        <p:cTn id="29"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5122"/>
                                        </p:tgtEl>
                                        <p:attrNameLst>
                                          <p:attrName>style.visibility</p:attrName>
                                        </p:attrNameLst>
                                      </p:cBhvr>
                                      <p:to>
                                        <p:strVal val="visible"/>
                                      </p:to>
                                    </p:set>
                                    <p:anim calcmode="lin" valueType="num">
                                      <p:cBhvr>
                                        <p:cTn id="38" dur="2000" fill="hold"/>
                                        <p:tgtEl>
                                          <p:spTgt spid="5122"/>
                                        </p:tgtEl>
                                        <p:attrNameLst>
                                          <p:attrName>ppt_w</p:attrName>
                                        </p:attrNameLst>
                                      </p:cBhvr>
                                      <p:tavLst>
                                        <p:tav tm="0">
                                          <p:val>
                                            <p:fltVal val="0"/>
                                          </p:val>
                                        </p:tav>
                                        <p:tav tm="100000">
                                          <p:val>
                                            <p:strVal val="#ppt_w"/>
                                          </p:val>
                                        </p:tav>
                                      </p:tavLst>
                                    </p:anim>
                                    <p:anim calcmode="lin" valueType="num">
                                      <p:cBhvr>
                                        <p:cTn id="39" dur="2000" fill="hold"/>
                                        <p:tgtEl>
                                          <p:spTgt spid="5122"/>
                                        </p:tgtEl>
                                        <p:attrNameLst>
                                          <p:attrName>ppt_h</p:attrName>
                                        </p:attrNameLst>
                                      </p:cBhvr>
                                      <p:tavLst>
                                        <p:tav tm="0">
                                          <p:val>
                                            <p:fltVal val="0"/>
                                          </p:val>
                                        </p:tav>
                                        <p:tav tm="100000">
                                          <p:val>
                                            <p:strVal val="#ppt_h"/>
                                          </p:val>
                                        </p:tav>
                                      </p:tavLst>
                                    </p:anim>
                                    <p:animEffect transition="in" filter="fade">
                                      <p:cBhvr>
                                        <p:cTn id="40" dur="2000"/>
                                        <p:tgtEl>
                                          <p:spTgt spid="5122"/>
                                        </p:tgtEl>
                                      </p:cBhvr>
                                    </p:animEffect>
                                  </p:childTnLst>
                                </p:cTn>
                              </p:par>
                            </p:childTnLst>
                          </p:cTn>
                        </p:par>
                        <p:par>
                          <p:cTn id="41" fill="hold">
                            <p:stCondLst>
                              <p:cond delay="5000"/>
                            </p:stCondLst>
                            <p:childTnLst>
                              <p:par>
                                <p:cTn id="42" presetID="31" presetClass="entr" presetSubtype="0" fill="hold" nodeType="afterEffect">
                                  <p:stCondLst>
                                    <p:cond delay="0"/>
                                  </p:stCondLst>
                                  <p:childTnLst>
                                    <p:set>
                                      <p:cBhvr>
                                        <p:cTn id="43" dur="1" fill="hold">
                                          <p:stCondLst>
                                            <p:cond delay="0"/>
                                          </p:stCondLst>
                                        </p:cTn>
                                        <p:tgtEl>
                                          <p:spTgt spid="5124"/>
                                        </p:tgtEl>
                                        <p:attrNameLst>
                                          <p:attrName>style.visibility</p:attrName>
                                        </p:attrNameLst>
                                      </p:cBhvr>
                                      <p:to>
                                        <p:strVal val="visible"/>
                                      </p:to>
                                    </p:set>
                                    <p:anim calcmode="lin" valueType="num">
                                      <p:cBhvr>
                                        <p:cTn id="44" dur="2000" fill="hold"/>
                                        <p:tgtEl>
                                          <p:spTgt spid="5124"/>
                                        </p:tgtEl>
                                        <p:attrNameLst>
                                          <p:attrName>ppt_w</p:attrName>
                                        </p:attrNameLst>
                                      </p:cBhvr>
                                      <p:tavLst>
                                        <p:tav tm="0">
                                          <p:val>
                                            <p:fltVal val="0"/>
                                          </p:val>
                                        </p:tav>
                                        <p:tav tm="100000">
                                          <p:val>
                                            <p:strVal val="#ppt_w"/>
                                          </p:val>
                                        </p:tav>
                                      </p:tavLst>
                                    </p:anim>
                                    <p:anim calcmode="lin" valueType="num">
                                      <p:cBhvr>
                                        <p:cTn id="45" dur="2000" fill="hold"/>
                                        <p:tgtEl>
                                          <p:spTgt spid="5124"/>
                                        </p:tgtEl>
                                        <p:attrNameLst>
                                          <p:attrName>ppt_h</p:attrName>
                                        </p:attrNameLst>
                                      </p:cBhvr>
                                      <p:tavLst>
                                        <p:tav tm="0">
                                          <p:val>
                                            <p:fltVal val="0"/>
                                          </p:val>
                                        </p:tav>
                                        <p:tav tm="100000">
                                          <p:val>
                                            <p:strVal val="#ppt_h"/>
                                          </p:val>
                                        </p:tav>
                                      </p:tavLst>
                                    </p:anim>
                                    <p:anim calcmode="lin" valueType="num">
                                      <p:cBhvr>
                                        <p:cTn id="46" dur="2000" fill="hold"/>
                                        <p:tgtEl>
                                          <p:spTgt spid="5124"/>
                                        </p:tgtEl>
                                        <p:attrNameLst>
                                          <p:attrName>style.rotation</p:attrName>
                                        </p:attrNameLst>
                                      </p:cBhvr>
                                      <p:tavLst>
                                        <p:tav tm="0">
                                          <p:val>
                                            <p:fltVal val="90"/>
                                          </p:val>
                                        </p:tav>
                                        <p:tav tm="100000">
                                          <p:val>
                                            <p:fltVal val="0"/>
                                          </p:val>
                                        </p:tav>
                                      </p:tavLst>
                                    </p:anim>
                                    <p:animEffect transition="in" filter="fade">
                                      <p:cBhvr>
                                        <p:cTn id="47"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P spid="65" grpId="0" build="p"/>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C7F4A496-7EA4-49AD-B08E-B4D981A7CCB0}"/>
              </a:ext>
            </a:extLst>
          </p:cNvPr>
          <p:cNvSpPr txBox="1"/>
          <p:nvPr/>
        </p:nvSpPr>
        <p:spPr>
          <a:xfrm>
            <a:off x="4760737" y="2084582"/>
            <a:ext cx="4963886"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khai thác và nuôi trồng thuỷ sản. </a:t>
            </a:r>
          </a:p>
        </p:txBody>
      </p:sp>
      <p:sp>
        <p:nvSpPr>
          <p:cNvPr id="65" name="TextBox 64">
            <a:extLst>
              <a:ext uri="{FF2B5EF4-FFF2-40B4-BE49-F238E27FC236}">
                <a16:creationId xmlns:a16="http://schemas.microsoft.com/office/drawing/2014/main" id="{D6FB754A-C11C-4ECE-A305-68006B745DB1}"/>
              </a:ext>
            </a:extLst>
          </p:cNvPr>
          <p:cNvSpPr txBox="1"/>
          <p:nvPr/>
        </p:nvSpPr>
        <p:spPr>
          <a:xfrm>
            <a:off x="3724589" y="1262988"/>
            <a:ext cx="7346182" cy="830997"/>
          </a:xfrm>
          <a:prstGeom prst="rect">
            <a:avLst/>
          </a:prstGeom>
          <a:noFill/>
          <a:ln>
            <a:noFill/>
            <a:prstDash val="lgDashDotDot"/>
          </a:ln>
          <a:effectLst/>
        </p:spPr>
        <p:txBody>
          <a:bodyPr wrap="square">
            <a:spAutoFit/>
          </a:bodyPr>
          <a:lstStyle/>
          <a:p>
            <a:r>
              <a:rPr lang="en-US" sz="2400">
                <a:solidFill>
                  <a:schemeClr val="tx2"/>
                </a:solidFill>
                <a:latin typeface="#9Slide03 SFU Futura_12" panose="00000400000000000000" pitchFamily="2" charset="0"/>
              </a:rPr>
              <a:t>- </a:t>
            </a:r>
            <a:r>
              <a:rPr lang="vi-VN" sz="2400">
                <a:solidFill>
                  <a:schemeClr val="tx2"/>
                </a:solidFill>
                <a:latin typeface="#9Slide03 SFU Futura_12" panose="00000400000000000000" pitchFamily="2" charset="0"/>
              </a:rPr>
              <a:t>Vùng biển rộng lớn với hàng trăm bãi cá, bãi tôm và hàng nghìn ha mặt nước </a:t>
            </a:r>
            <a:r>
              <a:rPr lang="en-US" sz="2400">
                <a:solidFill>
                  <a:schemeClr val="tx2"/>
                </a:solidFill>
                <a:latin typeface="#9Slide03 SFU Futura_12" panose="00000400000000000000" pitchFamily="2" charset="0"/>
              </a:rPr>
              <a:t>                </a:t>
            </a:r>
            <a:r>
              <a:rPr lang="vi-VN" sz="2400">
                <a:solidFill>
                  <a:schemeClr val="tx2"/>
                </a:solidFill>
                <a:latin typeface="#9Slide03 SFU Futura_12" panose="00000400000000000000" pitchFamily="2" charset="0"/>
              </a:rPr>
              <a:t> </a:t>
            </a:r>
            <a:r>
              <a:rPr lang="en-US" sz="2400">
                <a:solidFill>
                  <a:schemeClr val="tx2"/>
                </a:solidFill>
                <a:latin typeface="#9Slide03 SFU Futura_12" panose="00000400000000000000" pitchFamily="2" charset="0"/>
              </a:rPr>
              <a:t>             </a:t>
            </a:r>
            <a:endParaRPr lang="vi-VN" sz="2400">
              <a:solidFill>
                <a:schemeClr val="tx2"/>
              </a:solidFill>
              <a:latin typeface="#9Slide03 SFU Futura_12" panose="00000400000000000000" pitchFamily="2" charset="0"/>
            </a:endParaRPr>
          </a:p>
        </p:txBody>
      </p:sp>
      <p:cxnSp>
        <p:nvCxnSpPr>
          <p:cNvPr id="22" name="Straight Arrow Connector 21">
            <a:extLst>
              <a:ext uri="{FF2B5EF4-FFF2-40B4-BE49-F238E27FC236}">
                <a16:creationId xmlns:a16="http://schemas.microsoft.com/office/drawing/2014/main" id="{D70D405B-9EB0-4AD1-B18F-14F16D2EFDAD}"/>
              </a:ext>
            </a:extLst>
          </p:cNvPr>
          <p:cNvCxnSpPr>
            <a:cxnSpLocks/>
          </p:cNvCxnSpPr>
          <p:nvPr/>
        </p:nvCxnSpPr>
        <p:spPr>
          <a:xfrm>
            <a:off x="4202304" y="2335284"/>
            <a:ext cx="393794" cy="0"/>
          </a:xfrm>
          <a:prstGeom prst="straightConnector1">
            <a:avLst/>
          </a:prstGeom>
          <a:noFill/>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F78E35-5022-44FF-88EC-104A7ECD1879}"/>
              </a:ext>
            </a:extLst>
          </p:cNvPr>
          <p:cNvSpPr txBox="1"/>
          <p:nvPr/>
        </p:nvSpPr>
        <p:spPr>
          <a:xfrm>
            <a:off x="31698" y="2907174"/>
            <a:ext cx="2435679" cy="523220"/>
          </a:xfrm>
          <a:prstGeom prst="rect">
            <a:avLst/>
          </a:prstGeom>
          <a:noFill/>
        </p:spPr>
        <p:txBody>
          <a:bodyPr wrap="square">
            <a:spAutoFit/>
          </a:bodyPr>
          <a:lstStyle/>
          <a:p>
            <a:pPr algn="ctr"/>
            <a:r>
              <a:rPr lang="en-US" sz="2800">
                <a:solidFill>
                  <a:schemeClr val="tx2"/>
                </a:solidFill>
                <a:latin typeface="#9Slide07 IcielBC Cubano Normal" panose="00000500000000000000" pitchFamily="2" charset="0"/>
              </a:rPr>
              <a:t>BIỂN, ĐẢO</a:t>
            </a:r>
            <a:endParaRPr lang="en-US" sz="2800">
              <a:solidFill>
                <a:schemeClr val="tx2"/>
              </a:solidFill>
            </a:endParaRPr>
          </a:p>
        </p:txBody>
      </p:sp>
      <p:pic>
        <p:nvPicPr>
          <p:cNvPr id="7" name="Picture 6">
            <a:extLst>
              <a:ext uri="{FF2B5EF4-FFF2-40B4-BE49-F238E27FC236}">
                <a16:creationId xmlns:a16="http://schemas.microsoft.com/office/drawing/2014/main" id="{05D16F7D-5AC7-4293-88A7-5C05A479C7A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46994" y="4372975"/>
            <a:ext cx="4549806" cy="2559266"/>
          </a:xfrm>
          <a:prstGeom prst="rect">
            <a:avLst/>
          </a:prstGeom>
        </p:spPr>
      </p:pic>
      <p:pic>
        <p:nvPicPr>
          <p:cNvPr id="12" name="Picture 11">
            <a:extLst>
              <a:ext uri="{FF2B5EF4-FFF2-40B4-BE49-F238E27FC236}">
                <a16:creationId xmlns:a16="http://schemas.microsoft.com/office/drawing/2014/main" id="{F83E4E05-DF67-4A6A-8F18-5D796CC018B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7540" y="4114800"/>
            <a:ext cx="2051890" cy="2743200"/>
          </a:xfrm>
          <a:prstGeom prst="rect">
            <a:avLst/>
          </a:prstGeom>
        </p:spPr>
      </p:pic>
      <p:pic>
        <p:nvPicPr>
          <p:cNvPr id="14" name="Picture 13">
            <a:extLst>
              <a:ext uri="{FF2B5EF4-FFF2-40B4-BE49-F238E27FC236}">
                <a16:creationId xmlns:a16="http://schemas.microsoft.com/office/drawing/2014/main" id="{78792E0C-C5B3-42BF-A8E2-1D6D65FD292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99201" y="3957459"/>
            <a:ext cx="3057882" cy="3057882"/>
          </a:xfrm>
          <a:prstGeom prst="rect">
            <a:avLst/>
          </a:prstGeom>
        </p:spPr>
      </p:pic>
      <p:sp>
        <p:nvSpPr>
          <p:cNvPr id="24" name="TextBox 23">
            <a:extLst>
              <a:ext uri="{FF2B5EF4-FFF2-40B4-BE49-F238E27FC236}">
                <a16:creationId xmlns:a16="http://schemas.microsoft.com/office/drawing/2014/main" id="{B4B7C2F8-6055-478B-87D8-F7D2150BB896}"/>
              </a:ext>
            </a:extLst>
          </p:cNvPr>
          <p:cNvSpPr txBox="1"/>
          <p:nvPr/>
        </p:nvSpPr>
        <p:spPr>
          <a:xfrm>
            <a:off x="3730902" y="2620448"/>
            <a:ext cx="8069212" cy="830997"/>
          </a:xfrm>
          <a:prstGeom prst="rect">
            <a:avLst/>
          </a:prstGeom>
          <a:noFill/>
          <a:ln>
            <a:noFill/>
            <a:prstDash val="lgDashDotDot"/>
          </a:ln>
        </p:spPr>
        <p:txBody>
          <a:bodyPr wrap="square">
            <a:spAutoFit/>
          </a:bodyPr>
          <a:lstStyle/>
          <a:p>
            <a:r>
              <a:rPr lang="en-US" sz="2400">
                <a:solidFill>
                  <a:schemeClr val="tx2"/>
                </a:solidFill>
                <a:latin typeface="#9Slide03 SFU Futura_12" panose="00000400000000000000" pitchFamily="2" charset="0"/>
              </a:rPr>
              <a:t>- </a:t>
            </a:r>
            <a:r>
              <a:rPr lang="vi-VN" sz="2400">
                <a:solidFill>
                  <a:schemeClr val="tx2"/>
                </a:solidFill>
                <a:latin typeface="#9Slide03 SFU Futura_12" panose="00000400000000000000" pitchFamily="2" charset="0"/>
              </a:rPr>
              <a:t>Vùng thềm lục địa có trữ lượng dầu mỏ, khí tự nhiên </a:t>
            </a:r>
            <a:endParaRPr lang="en-US" sz="2400">
              <a:solidFill>
                <a:schemeClr val="tx2"/>
              </a:solidFill>
              <a:latin typeface="#9Slide03 SFU Futura_12" panose="00000400000000000000" pitchFamily="2" charset="0"/>
            </a:endParaRPr>
          </a:p>
          <a:p>
            <a:r>
              <a:rPr lang="vi-VN" sz="2400">
                <a:solidFill>
                  <a:schemeClr val="tx2"/>
                </a:solidFill>
                <a:latin typeface="#9Slide03 SFU Futura_12" panose="00000400000000000000" pitchFamily="2" charset="0"/>
              </a:rPr>
              <a:t>khá lớn</a:t>
            </a:r>
          </a:p>
        </p:txBody>
      </p:sp>
      <p:cxnSp>
        <p:nvCxnSpPr>
          <p:cNvPr id="25" name="Straight Arrow Connector 24">
            <a:extLst>
              <a:ext uri="{FF2B5EF4-FFF2-40B4-BE49-F238E27FC236}">
                <a16:creationId xmlns:a16="http://schemas.microsoft.com/office/drawing/2014/main" id="{B0E5306F-724C-4D0F-83F0-83F73EC86B5C}"/>
              </a:ext>
            </a:extLst>
          </p:cNvPr>
          <p:cNvCxnSpPr>
            <a:cxnSpLocks/>
          </p:cNvCxnSpPr>
          <p:nvPr/>
        </p:nvCxnSpPr>
        <p:spPr>
          <a:xfrm>
            <a:off x="4202304" y="3609490"/>
            <a:ext cx="393794" cy="0"/>
          </a:xfrm>
          <a:prstGeom prst="straightConnector1">
            <a:avLst/>
          </a:prstGeom>
          <a:noFill/>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635726D-1B68-445A-864A-4146C4313FC9}"/>
              </a:ext>
            </a:extLst>
          </p:cNvPr>
          <p:cNvSpPr txBox="1"/>
          <p:nvPr/>
        </p:nvSpPr>
        <p:spPr>
          <a:xfrm>
            <a:off x="4596098" y="3337748"/>
            <a:ext cx="7246206" cy="461665"/>
          </a:xfrm>
          <a:prstGeom prst="rect">
            <a:avLst/>
          </a:prstGeom>
          <a:noFill/>
          <a:ln>
            <a:noFill/>
            <a:prstDash val="lgDashDotDot"/>
          </a:ln>
        </p:spPr>
        <p:txBody>
          <a:bodyPr wrap="square">
            <a:spAutoFit/>
          </a:bodyPr>
          <a:lstStyle/>
          <a:p>
            <a:r>
              <a:rPr lang="vi-VN" sz="2400">
                <a:solidFill>
                  <a:schemeClr val="tx2"/>
                </a:solidFill>
                <a:latin typeface="#9Slide03 SFU Futura_12" panose="00000400000000000000" pitchFamily="2" charset="0"/>
              </a:rPr>
              <a:t>phát triển công nghiệp khai thác dầu thô, khí tự nhiên.</a:t>
            </a:r>
          </a:p>
        </p:txBody>
      </p:sp>
      <p:grpSp>
        <p:nvGrpSpPr>
          <p:cNvPr id="27" name="Group 26">
            <a:extLst>
              <a:ext uri="{FF2B5EF4-FFF2-40B4-BE49-F238E27FC236}">
                <a16:creationId xmlns:a16="http://schemas.microsoft.com/office/drawing/2014/main" id="{2549AF7F-FDEE-4C36-A455-B1A1C738ACEC}"/>
              </a:ext>
            </a:extLst>
          </p:cNvPr>
          <p:cNvGrpSpPr/>
          <p:nvPr/>
        </p:nvGrpSpPr>
        <p:grpSpPr>
          <a:xfrm>
            <a:off x="-76200" y="-76200"/>
            <a:ext cx="12420600" cy="769441"/>
            <a:chOff x="1205161" y="-3563"/>
            <a:chExt cx="10901184" cy="769441"/>
          </a:xfrm>
        </p:grpSpPr>
        <p:sp>
          <p:nvSpPr>
            <p:cNvPr id="28" name="Rectangle: Rounded Corners 27">
              <a:extLst>
                <a:ext uri="{FF2B5EF4-FFF2-40B4-BE49-F238E27FC236}">
                  <a16:creationId xmlns:a16="http://schemas.microsoft.com/office/drawing/2014/main" id="{90B63F74-7BD9-4DE5-97A9-30C34B168C2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2C2728C-35D8-4631-B432-0290AC83C098}"/>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76764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par>
                          <p:cTn id="8" fill="hold">
                            <p:stCondLst>
                              <p:cond delay="20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2000"/>
                                        <p:tgtEl>
                                          <p:spTgt spid="12"/>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2000"/>
                                        <p:tgtEl>
                                          <p:spTgt spid="14"/>
                                        </p:tgtEl>
                                      </p:cBhvr>
                                    </p:animEffect>
                                  </p:childTnLst>
                                </p:cTn>
                              </p:par>
                            </p:childTnLst>
                          </p:cTn>
                        </p:par>
                        <p:par>
                          <p:cTn id="16" fill="hold">
                            <p:stCondLst>
                              <p:cond delay="6000"/>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250" fill="hold"/>
                                        <p:tgtEl>
                                          <p:spTgt spid="7"/>
                                        </p:tgtEl>
                                        <p:attrNameLst>
                                          <p:attrName>ppt_w</p:attrName>
                                        </p:attrNameLst>
                                      </p:cBhvr>
                                      <p:tavLst>
                                        <p:tav tm="0">
                                          <p:val>
                                            <p:fltVal val="0"/>
                                          </p:val>
                                        </p:tav>
                                        <p:tav tm="100000">
                                          <p:val>
                                            <p:strVal val="#ppt_w"/>
                                          </p:val>
                                        </p:tav>
                                      </p:tavLst>
                                    </p:anim>
                                    <p:anim calcmode="lin" valueType="num">
                                      <p:cBhvr>
                                        <p:cTn id="20" dur="2250" fill="hold"/>
                                        <p:tgtEl>
                                          <p:spTgt spid="7"/>
                                        </p:tgtEl>
                                        <p:attrNameLst>
                                          <p:attrName>ppt_h</p:attrName>
                                        </p:attrNameLst>
                                      </p:cBhvr>
                                      <p:tavLst>
                                        <p:tav tm="0">
                                          <p:val>
                                            <p:fltVal val="0"/>
                                          </p:val>
                                        </p:tav>
                                        <p:tav tm="100000">
                                          <p:val>
                                            <p:strVal val="#ppt_h"/>
                                          </p:val>
                                        </p:tav>
                                      </p:tavLst>
                                    </p:anim>
                                    <p:anim calcmode="lin" valueType="num">
                                      <p:cBhvr>
                                        <p:cTn id="21" dur="2250" fill="hold"/>
                                        <p:tgtEl>
                                          <p:spTgt spid="7"/>
                                        </p:tgtEl>
                                        <p:attrNameLst>
                                          <p:attrName>style.rotation</p:attrName>
                                        </p:attrNameLst>
                                      </p:cBhvr>
                                      <p:tavLst>
                                        <p:tav tm="0">
                                          <p:val>
                                            <p:fltVal val="90"/>
                                          </p:val>
                                        </p:tav>
                                        <p:tav tm="100000">
                                          <p:val>
                                            <p:fltVal val="0"/>
                                          </p:val>
                                        </p:tav>
                                      </p:tavLst>
                                    </p:anim>
                                    <p:animEffect transition="in" filter="fade">
                                      <p:cBhvr>
                                        <p:cTn id="22" dur="2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5">
                                            <p:txEl>
                                              <p:pRg st="0" end="0"/>
                                            </p:txEl>
                                          </p:spTgt>
                                        </p:tgtEl>
                                        <p:attrNameLst>
                                          <p:attrName>style.visibility</p:attrName>
                                        </p:attrNameLst>
                                      </p:cBhvr>
                                      <p:to>
                                        <p:strVal val="visible"/>
                                      </p:to>
                                    </p:set>
                                    <p:animEffect transition="in" filter="fade">
                                      <p:cBhvr>
                                        <p:cTn id="27" dur="1000"/>
                                        <p:tgtEl>
                                          <p:spTgt spid="65">
                                            <p:txEl>
                                              <p:pRg st="0" end="0"/>
                                            </p:txEl>
                                          </p:spTgt>
                                        </p:tgtEl>
                                      </p:cBhvr>
                                    </p:animEffect>
                                    <p:anim calcmode="lin" valueType="num">
                                      <p:cBhvr>
                                        <p:cTn id="28" dur="1000" fill="hold"/>
                                        <p:tgtEl>
                                          <p:spTgt spid="6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2">
                                            <p:txEl>
                                              <p:pRg st="0" end="0"/>
                                            </p:txEl>
                                          </p:spTgt>
                                        </p:tgtEl>
                                        <p:attrNameLst>
                                          <p:attrName>style.visibility</p:attrName>
                                        </p:attrNameLst>
                                      </p:cBhvr>
                                      <p:to>
                                        <p:strVal val="visible"/>
                                      </p:to>
                                    </p:set>
                                    <p:animEffect transition="in" filter="fade">
                                      <p:cBhvr>
                                        <p:cTn id="39" dur="1000"/>
                                        <p:tgtEl>
                                          <p:spTgt spid="62">
                                            <p:txEl>
                                              <p:pRg st="0" end="0"/>
                                            </p:txEl>
                                          </p:spTgt>
                                        </p:tgtEl>
                                      </p:cBhvr>
                                    </p:animEffect>
                                    <p:anim calcmode="lin" valueType="num">
                                      <p:cBhvr>
                                        <p:cTn id="40" dur="1000" fill="hold"/>
                                        <p:tgtEl>
                                          <p:spTgt spid="6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6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fade">
                                      <p:cBhvr>
                                        <p:cTn id="46" dur="1000"/>
                                        <p:tgtEl>
                                          <p:spTgt spid="24">
                                            <p:txEl>
                                              <p:pRg st="0" end="0"/>
                                            </p:txEl>
                                          </p:spTgt>
                                        </p:tgtEl>
                                      </p:cBhvr>
                                    </p:animEffect>
                                    <p:anim calcmode="lin" valueType="num">
                                      <p:cBhvr>
                                        <p:cTn id="47"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xEl>
                                              <p:pRg st="1" end="1"/>
                                            </p:txEl>
                                          </p:spTgt>
                                        </p:tgtEl>
                                        <p:attrNameLst>
                                          <p:attrName>style.visibility</p:attrName>
                                        </p:attrNameLst>
                                      </p:cBhvr>
                                      <p:to>
                                        <p:strVal val="visible"/>
                                      </p:to>
                                    </p:set>
                                    <p:animEffect transition="in" filter="fade">
                                      <p:cBhvr>
                                        <p:cTn id="53" dur="1000"/>
                                        <p:tgtEl>
                                          <p:spTgt spid="24">
                                            <p:txEl>
                                              <p:pRg st="1" end="1"/>
                                            </p:txEl>
                                          </p:spTgt>
                                        </p:tgtEl>
                                      </p:cBhvr>
                                    </p:animEffect>
                                    <p:anim calcmode="lin" valueType="num">
                                      <p:cBhvr>
                                        <p:cTn id="54"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26">
                                            <p:txEl>
                                              <p:pRg st="0" end="0"/>
                                            </p:txEl>
                                          </p:spTgt>
                                        </p:tgtEl>
                                        <p:attrNameLst>
                                          <p:attrName>style.visibility</p:attrName>
                                        </p:attrNameLst>
                                      </p:cBhvr>
                                      <p:to>
                                        <p:strVal val="visible"/>
                                      </p:to>
                                    </p:set>
                                    <p:animEffect transition="in" filter="fade">
                                      <p:cBhvr>
                                        <p:cTn id="65" dur="1000"/>
                                        <p:tgtEl>
                                          <p:spTgt spid="26">
                                            <p:txEl>
                                              <p:pRg st="0" end="0"/>
                                            </p:txEl>
                                          </p:spTgt>
                                        </p:tgtEl>
                                      </p:cBhvr>
                                    </p:animEffect>
                                    <p:anim calcmode="lin" valueType="num">
                                      <p:cBhvr>
                                        <p:cTn id="6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build="p"/>
      <p:bldP spid="65" grpId="0" build="p"/>
      <p:bldP spid="20" grpId="0"/>
      <p:bldP spid="24" grpId="0" build="p"/>
      <p:bldP spid="2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千图PPT彼岸天：ID 8661124库_组合 30">
            <a:extLst>
              <a:ext uri="{FF2B5EF4-FFF2-40B4-BE49-F238E27FC236}">
                <a16:creationId xmlns:a16="http://schemas.microsoft.com/office/drawing/2014/main" id="{A5A83FDD-E69D-405F-B607-102CD1ADB951}"/>
              </a:ext>
            </a:extLst>
          </p:cNvPr>
          <p:cNvGrpSpPr/>
          <p:nvPr>
            <p:custDataLst>
              <p:tags r:id="rId1"/>
            </p:custDataLst>
          </p:nvPr>
        </p:nvGrpSpPr>
        <p:grpSpPr>
          <a:xfrm>
            <a:off x="2250423" y="748661"/>
            <a:ext cx="7469641" cy="6867376"/>
            <a:chOff x="3101602" y="1289050"/>
            <a:chExt cx="7052048" cy="6314398"/>
          </a:xfrm>
        </p:grpSpPr>
        <p:sp>
          <p:nvSpPr>
            <p:cNvPr id="4" name="Freeform: Shape 3">
              <a:extLst>
                <a:ext uri="{FF2B5EF4-FFF2-40B4-BE49-F238E27FC236}">
                  <a16:creationId xmlns:a16="http://schemas.microsoft.com/office/drawing/2014/main" id="{C0475404-256D-4144-9E7E-5DFD34EE56B4}"/>
                </a:ext>
              </a:extLst>
            </p:cNvPr>
            <p:cNvSpPr/>
            <p:nvPr/>
          </p:nvSpPr>
          <p:spPr>
            <a:xfrm rot="801779">
              <a:off x="3101602" y="2363247"/>
              <a:ext cx="5689468" cy="5240201"/>
            </a:xfrm>
            <a:custGeom>
              <a:avLst/>
              <a:gdLst>
                <a:gd name="connsiteX0" fmla="*/ 5016370 w 5689468"/>
                <a:gd name="connsiteY0" fmla="*/ 176860 h 5775675"/>
                <a:gd name="connsiteX1" fmla="*/ 5689468 w 5689468"/>
                <a:gd name="connsiteY1" fmla="*/ 0 h 5775675"/>
                <a:gd name="connsiteX2" fmla="*/ 2650563 w 5689468"/>
                <a:gd name="connsiteY2" fmla="*/ 5079225 h 5775675"/>
                <a:gd name="connsiteX3" fmla="*/ 0 w 5689468"/>
                <a:gd name="connsiteY3" fmla="*/ 5775675 h 5775675"/>
                <a:gd name="connsiteX4" fmla="*/ 5016370 w 5689468"/>
                <a:gd name="connsiteY4" fmla="*/ 176860 h 5775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9468" h="5775675">
                  <a:moveTo>
                    <a:pt x="5016370" y="176860"/>
                  </a:moveTo>
                  <a:lnTo>
                    <a:pt x="5689468" y="0"/>
                  </a:lnTo>
                  <a:lnTo>
                    <a:pt x="2650563" y="5079225"/>
                  </a:lnTo>
                  <a:lnTo>
                    <a:pt x="0" y="5775675"/>
                  </a:lnTo>
                  <a:lnTo>
                    <a:pt x="5016370" y="176860"/>
                  </a:lnTo>
                  <a:close/>
                </a:path>
              </a:pathLst>
            </a:custGeom>
            <a:solidFill>
              <a:schemeClr val="tx2">
                <a:lumMod val="20000"/>
                <a:lumOff val="8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5" name="Group 12">
              <a:extLst>
                <a:ext uri="{FF2B5EF4-FFF2-40B4-BE49-F238E27FC236}">
                  <a16:creationId xmlns:a16="http://schemas.microsoft.com/office/drawing/2014/main" id="{029E1BD3-3C79-4653-A29D-AAA20AA7B5C4}"/>
                </a:ext>
              </a:extLst>
            </p:cNvPr>
            <p:cNvGrpSpPr/>
            <p:nvPr/>
          </p:nvGrpSpPr>
          <p:grpSpPr>
            <a:xfrm>
              <a:off x="8628251" y="1289050"/>
              <a:ext cx="1525399" cy="1807369"/>
              <a:chOff x="8628251" y="1289050"/>
              <a:chExt cx="1525399" cy="1807369"/>
            </a:xfrm>
            <a:solidFill>
              <a:schemeClr val="tx2">
                <a:lumMod val="40000"/>
                <a:lumOff val="60000"/>
              </a:schemeClr>
            </a:solidFill>
          </p:grpSpPr>
          <p:sp>
            <p:nvSpPr>
              <p:cNvPr id="26" name="Freeform: Shape 8">
                <a:extLst>
                  <a:ext uri="{FF2B5EF4-FFF2-40B4-BE49-F238E27FC236}">
                    <a16:creationId xmlns:a16="http://schemas.microsoft.com/office/drawing/2014/main" id="{3233B2E5-2188-4A82-ACB7-CDEFCAD78DD8}"/>
                  </a:ext>
                </a:extLst>
              </p:cNvPr>
              <p:cNvSpPr/>
              <p:nvPr/>
            </p:nvSpPr>
            <p:spPr>
              <a:xfrm>
                <a:off x="8628251" y="1689100"/>
                <a:ext cx="1397000" cy="1407319"/>
              </a:xfrm>
              <a:custGeom>
                <a:avLst/>
                <a:gdLst>
                  <a:gd name="connsiteX0" fmla="*/ 1008730 w 1397000"/>
                  <a:gd name="connsiteY0" fmla="*/ 0 h 1407319"/>
                  <a:gd name="connsiteX1" fmla="*/ 1397000 w 1397000"/>
                  <a:gd name="connsiteY1" fmla="*/ 0 h 1407319"/>
                  <a:gd name="connsiteX2" fmla="*/ 684614 w 1397000"/>
                  <a:gd name="connsiteY2" fmla="*/ 1407319 h 1407319"/>
                  <a:gd name="connsiteX3" fmla="*/ 0 w 1397000"/>
                  <a:gd name="connsiteY3" fmla="*/ 1407319 h 1407319"/>
                  <a:gd name="connsiteX4" fmla="*/ 11058 w 1397000"/>
                  <a:gd name="connsiteY4" fmla="*/ 1385475 h 1407319"/>
                  <a:gd name="connsiteX5" fmla="*/ 1008730 w 1397000"/>
                  <a:gd name="connsiteY5" fmla="*/ 0 h 140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000" h="1407319">
                    <a:moveTo>
                      <a:pt x="1008730" y="0"/>
                    </a:moveTo>
                    <a:lnTo>
                      <a:pt x="1397000" y="0"/>
                    </a:lnTo>
                    <a:lnTo>
                      <a:pt x="684614" y="1407319"/>
                    </a:lnTo>
                    <a:lnTo>
                      <a:pt x="0" y="1407319"/>
                    </a:lnTo>
                    <a:lnTo>
                      <a:pt x="11058" y="1385475"/>
                    </a:lnTo>
                    <a:lnTo>
                      <a:pt x="1008730" y="0"/>
                    </a:lnTo>
                    <a:close/>
                  </a:path>
                </a:pathLst>
              </a:cu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7" name="Isosceles Triangle 11">
                <a:extLst>
                  <a:ext uri="{FF2B5EF4-FFF2-40B4-BE49-F238E27FC236}">
                    <a16:creationId xmlns:a16="http://schemas.microsoft.com/office/drawing/2014/main" id="{1B956989-5B9B-439D-A722-DD963B56D109}"/>
                  </a:ext>
                </a:extLst>
              </p:cNvPr>
              <p:cNvSpPr/>
              <p:nvPr/>
            </p:nvSpPr>
            <p:spPr>
              <a:xfrm>
                <a:off x="9410700" y="1289050"/>
                <a:ext cx="742950" cy="487662"/>
              </a:xfrm>
              <a:prstGeom prst="triangle">
                <a:avLst>
                  <a:gd name="adj" fmla="val 88462"/>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grpSp>
      <p:grpSp>
        <p:nvGrpSpPr>
          <p:cNvPr id="33" name="Group 32">
            <a:extLst>
              <a:ext uri="{FF2B5EF4-FFF2-40B4-BE49-F238E27FC236}">
                <a16:creationId xmlns:a16="http://schemas.microsoft.com/office/drawing/2014/main" id="{53BE72B1-32E2-4B8B-989D-DEE55AD60612}"/>
              </a:ext>
            </a:extLst>
          </p:cNvPr>
          <p:cNvGrpSpPr/>
          <p:nvPr/>
        </p:nvGrpSpPr>
        <p:grpSpPr>
          <a:xfrm>
            <a:off x="-76200" y="-76200"/>
            <a:ext cx="12420600" cy="769441"/>
            <a:chOff x="1205161" y="-3563"/>
            <a:chExt cx="10901184" cy="769441"/>
          </a:xfrm>
        </p:grpSpPr>
        <p:sp>
          <p:nvSpPr>
            <p:cNvPr id="34" name="Rectangle: Rounded Corners 33">
              <a:extLst>
                <a:ext uri="{FF2B5EF4-FFF2-40B4-BE49-F238E27FC236}">
                  <a16:creationId xmlns:a16="http://schemas.microsoft.com/office/drawing/2014/main" id="{402396FF-83D4-411F-811C-E6FA9B926C03}"/>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EDF06F0-C9D4-4E6E-BE69-14FD88A4AF5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SỬ DỤNG HỢP LÍ TỰ NHIÊN Ở ĐBSCL</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6" name="TextBox 35">
            <a:extLst>
              <a:ext uri="{FF2B5EF4-FFF2-40B4-BE49-F238E27FC236}">
                <a16:creationId xmlns:a16="http://schemas.microsoft.com/office/drawing/2014/main" id="{A8276381-1BBB-402F-AB4F-EFB08214215F}"/>
              </a:ext>
            </a:extLst>
          </p:cNvPr>
          <p:cNvSpPr txBox="1"/>
          <p:nvPr/>
        </p:nvSpPr>
        <p:spPr>
          <a:xfrm>
            <a:off x="10098" y="5515313"/>
            <a:ext cx="3848047" cy="769441"/>
          </a:xfrm>
          <a:prstGeom prst="rect">
            <a:avLst/>
          </a:prstGeom>
          <a:noFill/>
          <a:ln>
            <a:noFill/>
            <a:prstDash val="lgDashDotDot"/>
          </a:ln>
          <a:effectLst/>
        </p:spPr>
        <p:txBody>
          <a:bodyPr wrap="square">
            <a:spAutoFit/>
          </a:bodyPr>
          <a:lstStyle/>
          <a:p>
            <a:r>
              <a:rPr lang="vi-VN" sz="2200">
                <a:solidFill>
                  <a:schemeClr val="tx2"/>
                </a:solidFill>
                <a:latin typeface="#9Slide03 SFU Futura_12" panose="00000400000000000000" pitchFamily="2" charset="0"/>
              </a:rPr>
              <a:t>Xây dựng hệ thống thuỷ lợi, bảo vệ nguồn nước ngọt.</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grpSp>
        <p:nvGrpSpPr>
          <p:cNvPr id="43" name="Group 42">
            <a:extLst>
              <a:ext uri="{FF2B5EF4-FFF2-40B4-BE49-F238E27FC236}">
                <a16:creationId xmlns:a16="http://schemas.microsoft.com/office/drawing/2014/main" id="{A89C2A85-5C3E-4445-B131-91E327C0DE18}"/>
              </a:ext>
            </a:extLst>
          </p:cNvPr>
          <p:cNvGrpSpPr/>
          <p:nvPr/>
        </p:nvGrpSpPr>
        <p:grpSpPr>
          <a:xfrm>
            <a:off x="3572974" y="4911563"/>
            <a:ext cx="2001882" cy="2038496"/>
            <a:chOff x="3718708" y="4952548"/>
            <a:chExt cx="2001882" cy="2038496"/>
          </a:xfrm>
        </p:grpSpPr>
        <p:sp>
          <p:nvSpPr>
            <p:cNvPr id="6" name="Oval 13">
              <a:extLst>
                <a:ext uri="{FF2B5EF4-FFF2-40B4-BE49-F238E27FC236}">
                  <a16:creationId xmlns:a16="http://schemas.microsoft.com/office/drawing/2014/main" id="{46DF52B3-3124-4783-B5E2-70FDC84E7349}"/>
                </a:ext>
              </a:extLst>
            </p:cNvPr>
            <p:cNvSpPr/>
            <p:nvPr/>
          </p:nvSpPr>
          <p:spPr>
            <a:xfrm>
              <a:off x="3836760" y="4952548"/>
              <a:ext cx="1799771" cy="1799771"/>
            </a:xfrm>
            <a:prstGeom prst="ellips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38" name="Picture 37">
              <a:extLst>
                <a:ext uri="{FF2B5EF4-FFF2-40B4-BE49-F238E27FC236}">
                  <a16:creationId xmlns:a16="http://schemas.microsoft.com/office/drawing/2014/main" id="{C71507B1-DA9E-4280-AF06-92E9B4183334}"/>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6318"/>
            <a:stretch/>
          </p:blipFill>
          <p:spPr>
            <a:xfrm>
              <a:off x="3718708" y="5516009"/>
              <a:ext cx="2001882" cy="1475035"/>
            </a:xfrm>
            <a:prstGeom prst="rect">
              <a:avLst/>
            </a:prstGeom>
          </p:spPr>
        </p:pic>
      </p:grpSp>
      <p:sp>
        <p:nvSpPr>
          <p:cNvPr id="39" name="TextBox 38">
            <a:extLst>
              <a:ext uri="{FF2B5EF4-FFF2-40B4-BE49-F238E27FC236}">
                <a16:creationId xmlns:a16="http://schemas.microsoft.com/office/drawing/2014/main" id="{7A83D28E-822D-4465-87F2-A7913096C3AF}"/>
              </a:ext>
            </a:extLst>
          </p:cNvPr>
          <p:cNvSpPr txBox="1"/>
          <p:nvPr/>
        </p:nvSpPr>
        <p:spPr>
          <a:xfrm>
            <a:off x="287572" y="4054110"/>
            <a:ext cx="5084563" cy="1107996"/>
          </a:xfrm>
          <a:prstGeom prst="rect">
            <a:avLst/>
          </a:prstGeom>
          <a:noFill/>
          <a:ln>
            <a:noFill/>
            <a:prstDash val="lgDashDotDot"/>
          </a:ln>
          <a:effectLst/>
        </p:spPr>
        <p:txBody>
          <a:bodyPr wrap="square">
            <a:spAutoFit/>
          </a:bodyPr>
          <a:lstStyle/>
          <a:p>
            <a:r>
              <a:rPr lang="vi-VN" sz="2200">
                <a:solidFill>
                  <a:schemeClr val="tx2"/>
                </a:solidFill>
                <a:latin typeface="#9Slide03 SFU Futura_12" panose="00000400000000000000" pitchFamily="2" charset="0"/>
              </a:rPr>
              <a:t>Lai tạo các giống cây trồng, vật nuôi chịu phèn và chịu mặn để đảm bảo sự phát triển bền vững.</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grpSp>
        <p:nvGrpSpPr>
          <p:cNvPr id="44" name="Group 43">
            <a:extLst>
              <a:ext uri="{FF2B5EF4-FFF2-40B4-BE49-F238E27FC236}">
                <a16:creationId xmlns:a16="http://schemas.microsoft.com/office/drawing/2014/main" id="{DC26B706-47FB-47C3-AC01-C40DC3800AA9}"/>
              </a:ext>
            </a:extLst>
          </p:cNvPr>
          <p:cNvGrpSpPr/>
          <p:nvPr/>
        </p:nvGrpSpPr>
        <p:grpSpPr>
          <a:xfrm>
            <a:off x="5339083" y="3826188"/>
            <a:ext cx="1374820" cy="1374820"/>
            <a:chOff x="5525405" y="4043033"/>
            <a:chExt cx="1374820" cy="1374820"/>
          </a:xfrm>
        </p:grpSpPr>
        <p:sp>
          <p:nvSpPr>
            <p:cNvPr id="7" name="Oval 14">
              <a:extLst>
                <a:ext uri="{FF2B5EF4-FFF2-40B4-BE49-F238E27FC236}">
                  <a16:creationId xmlns:a16="http://schemas.microsoft.com/office/drawing/2014/main" id="{5D8DE7F5-C0C3-4726-B397-72AD6BE329D1}"/>
                </a:ext>
              </a:extLst>
            </p:cNvPr>
            <p:cNvSpPr/>
            <p:nvPr/>
          </p:nvSpPr>
          <p:spPr>
            <a:xfrm>
              <a:off x="5525405" y="4043033"/>
              <a:ext cx="1374820" cy="137482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41" name="Picture 40">
              <a:extLst>
                <a:ext uri="{FF2B5EF4-FFF2-40B4-BE49-F238E27FC236}">
                  <a16:creationId xmlns:a16="http://schemas.microsoft.com/office/drawing/2014/main" id="{ECA30140-6986-4EC7-8139-57394B65D72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12493" y="4141189"/>
              <a:ext cx="1196638" cy="1178508"/>
            </a:xfrm>
            <a:prstGeom prst="teardrop">
              <a:avLst/>
            </a:prstGeom>
          </p:spPr>
        </p:pic>
      </p:grpSp>
      <p:sp>
        <p:nvSpPr>
          <p:cNvPr id="42" name="TextBox 41">
            <a:extLst>
              <a:ext uri="{FF2B5EF4-FFF2-40B4-BE49-F238E27FC236}">
                <a16:creationId xmlns:a16="http://schemas.microsoft.com/office/drawing/2014/main" id="{419F66AD-70AD-4218-9CF8-90A2FC9DEAD8}"/>
              </a:ext>
            </a:extLst>
          </p:cNvPr>
          <p:cNvSpPr txBox="1"/>
          <p:nvPr/>
        </p:nvSpPr>
        <p:spPr>
          <a:xfrm>
            <a:off x="689691" y="3155511"/>
            <a:ext cx="5168409" cy="769441"/>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Cải tạo và sử dụng đất bị ô nhiễm,</a:t>
            </a:r>
            <a:endParaRPr lang="en-US" sz="2200">
              <a:solidFill>
                <a:schemeClr val="tx2"/>
              </a:solidFill>
              <a:latin typeface="#9Slide03 SFU Futura_12" panose="00000400000000000000" pitchFamily="2" charset="0"/>
            </a:endParaRPr>
          </a:p>
          <a:p>
            <a:pPr algn="ctr"/>
            <a:r>
              <a:rPr lang="vi-VN" sz="2200">
                <a:solidFill>
                  <a:schemeClr val="tx2"/>
                </a:solidFill>
                <a:latin typeface="#9Slide03 SFU Futura_12" panose="00000400000000000000" pitchFamily="2" charset="0"/>
              </a:rPr>
              <a:t> thoái hóa theo hướng bền vững.</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grpSp>
        <p:nvGrpSpPr>
          <p:cNvPr id="47" name="Group 46">
            <a:extLst>
              <a:ext uri="{FF2B5EF4-FFF2-40B4-BE49-F238E27FC236}">
                <a16:creationId xmlns:a16="http://schemas.microsoft.com/office/drawing/2014/main" id="{EC39FE75-B458-4E29-A341-1D08217FAB51}"/>
              </a:ext>
            </a:extLst>
          </p:cNvPr>
          <p:cNvGrpSpPr/>
          <p:nvPr/>
        </p:nvGrpSpPr>
        <p:grpSpPr>
          <a:xfrm>
            <a:off x="6854888" y="2692928"/>
            <a:ext cx="1096016" cy="1096016"/>
            <a:chOff x="6752675" y="3293861"/>
            <a:chExt cx="1096016" cy="1096016"/>
          </a:xfrm>
        </p:grpSpPr>
        <p:sp>
          <p:nvSpPr>
            <p:cNvPr id="8" name="Oval 15">
              <a:extLst>
                <a:ext uri="{FF2B5EF4-FFF2-40B4-BE49-F238E27FC236}">
                  <a16:creationId xmlns:a16="http://schemas.microsoft.com/office/drawing/2014/main" id="{506B2F02-B094-48CF-80B0-3900AD44C67D}"/>
                </a:ext>
              </a:extLst>
            </p:cNvPr>
            <p:cNvSpPr/>
            <p:nvPr/>
          </p:nvSpPr>
          <p:spPr>
            <a:xfrm>
              <a:off x="6839960" y="3518423"/>
              <a:ext cx="861180" cy="861180"/>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46" name="Picture 45">
              <a:extLst>
                <a:ext uri="{FF2B5EF4-FFF2-40B4-BE49-F238E27FC236}">
                  <a16:creationId xmlns:a16="http://schemas.microsoft.com/office/drawing/2014/main" id="{4E47E28F-F15C-439A-B587-3E9B0744726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52675" y="3293861"/>
              <a:ext cx="1096016" cy="1096016"/>
            </a:xfrm>
            <a:prstGeom prst="rect">
              <a:avLst/>
            </a:prstGeom>
          </p:spPr>
        </p:pic>
      </p:grpSp>
      <p:sp>
        <p:nvSpPr>
          <p:cNvPr id="48" name="TextBox 47">
            <a:extLst>
              <a:ext uri="{FF2B5EF4-FFF2-40B4-BE49-F238E27FC236}">
                <a16:creationId xmlns:a16="http://schemas.microsoft.com/office/drawing/2014/main" id="{14D9F961-CBD5-4202-B127-5008979AD5F1}"/>
              </a:ext>
            </a:extLst>
          </p:cNvPr>
          <p:cNvSpPr txBox="1"/>
          <p:nvPr/>
        </p:nvSpPr>
        <p:spPr>
          <a:xfrm>
            <a:off x="1920490" y="2282339"/>
            <a:ext cx="4749843" cy="769441"/>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Phát triển mô hình nông nghiệp, lâm nghiệp, thuỷ sản kết hợp. </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52" name="TextBox 51">
            <a:extLst>
              <a:ext uri="{FF2B5EF4-FFF2-40B4-BE49-F238E27FC236}">
                <a16:creationId xmlns:a16="http://schemas.microsoft.com/office/drawing/2014/main" id="{66E45950-FC6C-43FF-952E-56403D064B8D}"/>
              </a:ext>
            </a:extLst>
          </p:cNvPr>
          <p:cNvSpPr txBox="1"/>
          <p:nvPr/>
        </p:nvSpPr>
        <p:spPr>
          <a:xfrm>
            <a:off x="5827637" y="5913861"/>
            <a:ext cx="5905500" cy="769441"/>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Duy trì cân bằng hệ sinh thái, khuyến khích người dân trồng và bảo vệ rừng.</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53" name="TextBox 52">
            <a:extLst>
              <a:ext uri="{FF2B5EF4-FFF2-40B4-BE49-F238E27FC236}">
                <a16:creationId xmlns:a16="http://schemas.microsoft.com/office/drawing/2014/main" id="{18C72E71-712B-4A6E-B046-256DC8B50667}"/>
              </a:ext>
            </a:extLst>
          </p:cNvPr>
          <p:cNvSpPr txBox="1"/>
          <p:nvPr/>
        </p:nvSpPr>
        <p:spPr>
          <a:xfrm>
            <a:off x="7152901" y="4296459"/>
            <a:ext cx="5134326" cy="1446550"/>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Thúc đẩy chuyển dịch cơ cấu kinh tế, phát triển cây trồng, vật nuôi và nuôi trồng thuỷ sản gắn với công nghiệp chế biến. </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54" name="TextBox 53">
            <a:extLst>
              <a:ext uri="{FF2B5EF4-FFF2-40B4-BE49-F238E27FC236}">
                <a16:creationId xmlns:a16="http://schemas.microsoft.com/office/drawing/2014/main" id="{A3D240FE-E85D-4F19-97E6-B1FE6B838F41}"/>
              </a:ext>
            </a:extLst>
          </p:cNvPr>
          <p:cNvSpPr txBox="1"/>
          <p:nvPr/>
        </p:nvSpPr>
        <p:spPr>
          <a:xfrm>
            <a:off x="8153853" y="2714309"/>
            <a:ext cx="4016261" cy="1446550"/>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Đối với vùng Biển: phát triển kinh tế liên hoàn, kết hợp giữa biển với đảo, quần đảo và đất liền. </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grpSp>
        <p:nvGrpSpPr>
          <p:cNvPr id="56" name="Group 55">
            <a:extLst>
              <a:ext uri="{FF2B5EF4-FFF2-40B4-BE49-F238E27FC236}">
                <a16:creationId xmlns:a16="http://schemas.microsoft.com/office/drawing/2014/main" id="{8EBA7A29-9C3A-4BF1-B72A-1A7BE1E80FF8}"/>
              </a:ext>
            </a:extLst>
          </p:cNvPr>
          <p:cNvGrpSpPr/>
          <p:nvPr/>
        </p:nvGrpSpPr>
        <p:grpSpPr>
          <a:xfrm>
            <a:off x="8178790" y="1696166"/>
            <a:ext cx="978502" cy="978502"/>
            <a:chOff x="7465475" y="2575132"/>
            <a:chExt cx="978502" cy="978502"/>
          </a:xfrm>
        </p:grpSpPr>
        <p:sp>
          <p:nvSpPr>
            <p:cNvPr id="9" name="Oval 16">
              <a:extLst>
                <a:ext uri="{FF2B5EF4-FFF2-40B4-BE49-F238E27FC236}">
                  <a16:creationId xmlns:a16="http://schemas.microsoft.com/office/drawing/2014/main" id="{BF0C0CE5-DB29-42A3-85A2-3490D719CA16}"/>
                </a:ext>
              </a:extLst>
            </p:cNvPr>
            <p:cNvSpPr/>
            <p:nvPr/>
          </p:nvSpPr>
          <p:spPr>
            <a:xfrm>
              <a:off x="7613672" y="2801257"/>
              <a:ext cx="641777" cy="641777"/>
            </a:xfrm>
            <a:prstGeom prst="ellipse">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pic>
          <p:nvPicPr>
            <p:cNvPr id="55" name="Picture 54">
              <a:extLst>
                <a:ext uri="{FF2B5EF4-FFF2-40B4-BE49-F238E27FC236}">
                  <a16:creationId xmlns:a16="http://schemas.microsoft.com/office/drawing/2014/main" id="{87FB40E9-984D-40CC-ACC6-23B23D429E1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465475" y="2575132"/>
              <a:ext cx="978502" cy="978502"/>
            </a:xfrm>
            <a:prstGeom prst="ellipse">
              <a:avLst/>
            </a:prstGeom>
            <a:effectLst>
              <a:outerShdw blurRad="63500" sx="102000" sy="102000" algn="ctr" rotWithShape="0">
                <a:prstClr val="black">
                  <a:alpha val="40000"/>
                </a:prstClr>
              </a:outerShdw>
            </a:effectLst>
          </p:spPr>
        </p:pic>
      </p:grpSp>
      <p:sp>
        <p:nvSpPr>
          <p:cNvPr id="58" name="TextBox 57">
            <a:extLst>
              <a:ext uri="{FF2B5EF4-FFF2-40B4-BE49-F238E27FC236}">
                <a16:creationId xmlns:a16="http://schemas.microsoft.com/office/drawing/2014/main" id="{6A08B79A-27E4-4341-94CA-0DD9D7C274CA}"/>
              </a:ext>
            </a:extLst>
          </p:cNvPr>
          <p:cNvSpPr txBox="1"/>
          <p:nvPr/>
        </p:nvSpPr>
        <p:spPr>
          <a:xfrm>
            <a:off x="152399" y="720448"/>
            <a:ext cx="5675238" cy="523220"/>
          </a:xfrm>
          <a:prstGeom prst="rect">
            <a:avLst/>
          </a:prstGeom>
          <a:solidFill>
            <a:srgbClr val="FECA28"/>
          </a:solidFill>
        </p:spPr>
        <p:txBody>
          <a:bodyPr wrap="square">
            <a:spAutoFit/>
          </a:bodyPr>
          <a:lstStyle/>
          <a:p>
            <a:pPr algn="ctr"/>
            <a:r>
              <a:rPr lang="en-US" sz="2800">
                <a:latin typeface="#9Slide07 IcielBC Cubano Normal" panose="00000500000000000000" pitchFamily="2" charset="0"/>
              </a:rPr>
              <a:t>HƯỚNG SỬ DỤNG HỢP LÍ tự nhiên</a:t>
            </a:r>
            <a:endParaRPr lang="en-US" sz="2800"/>
          </a:p>
        </p:txBody>
      </p:sp>
      <p:sp>
        <p:nvSpPr>
          <p:cNvPr id="32" name="TextBox 31">
            <a:extLst>
              <a:ext uri="{FF2B5EF4-FFF2-40B4-BE49-F238E27FC236}">
                <a16:creationId xmlns:a16="http://schemas.microsoft.com/office/drawing/2014/main" id="{063E5DE0-A081-4794-A7F6-284BB4037F93}"/>
              </a:ext>
            </a:extLst>
          </p:cNvPr>
          <p:cNvSpPr txBox="1"/>
          <p:nvPr/>
        </p:nvSpPr>
        <p:spPr>
          <a:xfrm>
            <a:off x="3296481" y="1319054"/>
            <a:ext cx="5675238" cy="769441"/>
          </a:xfrm>
          <a:prstGeom prst="rect">
            <a:avLst/>
          </a:prstGeom>
          <a:noFill/>
          <a:ln>
            <a:noFill/>
            <a:prstDash val="lgDashDotDot"/>
          </a:ln>
          <a:effectLst/>
        </p:spPr>
        <p:txBody>
          <a:bodyPr wrap="square">
            <a:spAutoFit/>
          </a:bodyPr>
          <a:lstStyle/>
          <a:p>
            <a:pPr algn="ctr"/>
            <a:r>
              <a:rPr lang="en-US" sz="2200">
                <a:solidFill>
                  <a:schemeClr val="tx2"/>
                </a:solidFill>
                <a:latin typeface="#9Slide03 SFU Futura_12" panose="00000400000000000000" pitchFamily="2" charset="0"/>
              </a:rPr>
              <a:t>Đối với đời sống: người dân cần chủ động thích ứng với BĐKH, nước biển dâng.</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Tree>
    <p:extLst>
      <p:ext uri="{BB962C8B-B14F-4D97-AF65-F5344CB8AC3E}">
        <p14:creationId xmlns:p14="http://schemas.microsoft.com/office/powerpoint/2010/main" val="41912196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xEl>
                                              <p:pRg st="0" end="0"/>
                                            </p:txEl>
                                          </p:spTgt>
                                        </p:tgtEl>
                                        <p:attrNameLst>
                                          <p:attrName>style.visibility</p:attrName>
                                        </p:attrNameLst>
                                      </p:cBhvr>
                                      <p:to>
                                        <p:strVal val="visible"/>
                                      </p:to>
                                    </p:set>
                                    <p:animEffect transition="in" filter="fade">
                                      <p:cBhvr>
                                        <p:cTn id="12" dur="1000"/>
                                        <p:tgtEl>
                                          <p:spTgt spid="36">
                                            <p:txEl>
                                              <p:pRg st="0" end="0"/>
                                            </p:txEl>
                                          </p:spTgt>
                                        </p:tgtEl>
                                      </p:cBhvr>
                                    </p:animEffect>
                                    <p:anim calcmode="lin" valueType="num">
                                      <p:cBhvr>
                                        <p:cTn id="13"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9">
                                            <p:txEl>
                                              <p:pRg st="0" end="0"/>
                                            </p:txEl>
                                          </p:spTgt>
                                        </p:tgtEl>
                                        <p:attrNameLst>
                                          <p:attrName>style.visibility</p:attrName>
                                        </p:attrNameLst>
                                      </p:cBhvr>
                                      <p:to>
                                        <p:strVal val="visible"/>
                                      </p:to>
                                    </p:set>
                                    <p:animEffect transition="in" filter="fade">
                                      <p:cBhvr>
                                        <p:cTn id="19" dur="1000"/>
                                        <p:tgtEl>
                                          <p:spTgt spid="39">
                                            <p:txEl>
                                              <p:pRg st="0" end="0"/>
                                            </p:txEl>
                                          </p:spTgt>
                                        </p:tgtEl>
                                      </p:cBhvr>
                                    </p:animEffect>
                                    <p:anim calcmode="lin" valueType="num">
                                      <p:cBhvr>
                                        <p:cTn id="20"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2">
                                            <p:txEl>
                                              <p:pRg st="0" end="0"/>
                                            </p:txEl>
                                          </p:spTgt>
                                        </p:tgtEl>
                                        <p:attrNameLst>
                                          <p:attrName>style.visibility</p:attrName>
                                        </p:attrNameLst>
                                      </p:cBhvr>
                                      <p:to>
                                        <p:strVal val="visible"/>
                                      </p:to>
                                    </p:set>
                                    <p:animEffect transition="in" filter="fade">
                                      <p:cBhvr>
                                        <p:cTn id="26" dur="1000"/>
                                        <p:tgtEl>
                                          <p:spTgt spid="42">
                                            <p:txEl>
                                              <p:pRg st="0" end="0"/>
                                            </p:txEl>
                                          </p:spTgt>
                                        </p:tgtEl>
                                      </p:cBhvr>
                                    </p:animEffect>
                                    <p:anim calcmode="lin" valueType="num">
                                      <p:cBhvr>
                                        <p:cTn id="27"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2">
                                            <p:txEl>
                                              <p:pRg st="1" end="1"/>
                                            </p:txEl>
                                          </p:spTgt>
                                        </p:tgtEl>
                                        <p:attrNameLst>
                                          <p:attrName>style.visibility</p:attrName>
                                        </p:attrNameLst>
                                      </p:cBhvr>
                                      <p:to>
                                        <p:strVal val="visible"/>
                                      </p:to>
                                    </p:set>
                                    <p:animEffect transition="in" filter="fade">
                                      <p:cBhvr>
                                        <p:cTn id="33" dur="1000"/>
                                        <p:tgtEl>
                                          <p:spTgt spid="42">
                                            <p:txEl>
                                              <p:pRg st="1" end="1"/>
                                            </p:txEl>
                                          </p:spTgt>
                                        </p:tgtEl>
                                      </p:cBhvr>
                                    </p:animEffect>
                                    <p:anim calcmode="lin" valueType="num">
                                      <p:cBhvr>
                                        <p:cTn id="34" dur="1000" fill="hold"/>
                                        <p:tgtEl>
                                          <p:spTgt spid="42">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8">
                                            <p:txEl>
                                              <p:pRg st="0" end="0"/>
                                            </p:txEl>
                                          </p:spTgt>
                                        </p:tgtEl>
                                        <p:attrNameLst>
                                          <p:attrName>style.visibility</p:attrName>
                                        </p:attrNameLst>
                                      </p:cBhvr>
                                      <p:to>
                                        <p:strVal val="visible"/>
                                      </p:to>
                                    </p:set>
                                    <p:animEffect transition="in" filter="fade">
                                      <p:cBhvr>
                                        <p:cTn id="40" dur="1000"/>
                                        <p:tgtEl>
                                          <p:spTgt spid="48">
                                            <p:txEl>
                                              <p:pRg st="0" end="0"/>
                                            </p:txEl>
                                          </p:spTgt>
                                        </p:tgtEl>
                                      </p:cBhvr>
                                    </p:animEffect>
                                    <p:anim calcmode="lin" valueType="num">
                                      <p:cBhvr>
                                        <p:cTn id="41"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2">
                                            <p:txEl>
                                              <p:pRg st="0" end="0"/>
                                            </p:txEl>
                                          </p:spTgt>
                                        </p:tgtEl>
                                        <p:attrNameLst>
                                          <p:attrName>style.visibility</p:attrName>
                                        </p:attrNameLst>
                                      </p:cBhvr>
                                      <p:to>
                                        <p:strVal val="visible"/>
                                      </p:to>
                                    </p:set>
                                    <p:animEffect transition="in" filter="fade">
                                      <p:cBhvr>
                                        <p:cTn id="47" dur="1000"/>
                                        <p:tgtEl>
                                          <p:spTgt spid="52">
                                            <p:txEl>
                                              <p:pRg st="0" end="0"/>
                                            </p:txEl>
                                          </p:spTgt>
                                        </p:tgtEl>
                                      </p:cBhvr>
                                    </p:animEffect>
                                    <p:anim calcmode="lin" valueType="num">
                                      <p:cBhvr>
                                        <p:cTn id="48" dur="1000" fill="hold"/>
                                        <p:tgtEl>
                                          <p:spTgt spid="5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3">
                                            <p:txEl>
                                              <p:pRg st="0" end="0"/>
                                            </p:txEl>
                                          </p:spTgt>
                                        </p:tgtEl>
                                        <p:attrNameLst>
                                          <p:attrName>style.visibility</p:attrName>
                                        </p:attrNameLst>
                                      </p:cBhvr>
                                      <p:to>
                                        <p:strVal val="visible"/>
                                      </p:to>
                                    </p:set>
                                    <p:animEffect transition="in" filter="fade">
                                      <p:cBhvr>
                                        <p:cTn id="54" dur="1000"/>
                                        <p:tgtEl>
                                          <p:spTgt spid="53">
                                            <p:txEl>
                                              <p:pRg st="0" end="0"/>
                                            </p:txEl>
                                          </p:spTgt>
                                        </p:tgtEl>
                                      </p:cBhvr>
                                    </p:animEffect>
                                    <p:anim calcmode="lin" valueType="num">
                                      <p:cBhvr>
                                        <p:cTn id="55" dur="1000" fill="hold"/>
                                        <p:tgtEl>
                                          <p:spTgt spid="53">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4">
                                            <p:txEl>
                                              <p:pRg st="0" end="0"/>
                                            </p:txEl>
                                          </p:spTgt>
                                        </p:tgtEl>
                                        <p:attrNameLst>
                                          <p:attrName>style.visibility</p:attrName>
                                        </p:attrNameLst>
                                      </p:cBhvr>
                                      <p:to>
                                        <p:strVal val="visible"/>
                                      </p:to>
                                    </p:set>
                                    <p:animEffect transition="in" filter="fade">
                                      <p:cBhvr>
                                        <p:cTn id="61" dur="1000"/>
                                        <p:tgtEl>
                                          <p:spTgt spid="54">
                                            <p:txEl>
                                              <p:pRg st="0" end="0"/>
                                            </p:txEl>
                                          </p:spTgt>
                                        </p:tgtEl>
                                      </p:cBhvr>
                                    </p:animEffect>
                                    <p:anim calcmode="lin" valueType="num">
                                      <p:cBhvr>
                                        <p:cTn id="62"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fade">
                                      <p:cBhvr>
                                        <p:cTn id="68" dur="1000"/>
                                        <p:tgtEl>
                                          <p:spTgt spid="32">
                                            <p:txEl>
                                              <p:pRg st="0" end="0"/>
                                            </p:txEl>
                                          </p:spTgt>
                                        </p:tgtEl>
                                      </p:cBhvr>
                                    </p:animEffect>
                                    <p:anim calcmode="lin" valueType="num">
                                      <p:cBhvr>
                                        <p:cTn id="69"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9" grpId="0" build="p"/>
      <p:bldP spid="42" grpId="0" build="p"/>
      <p:bldP spid="48" grpId="0" build="p"/>
      <p:bldP spid="52" grpId="0" build="p"/>
      <p:bldP spid="53" grpId="0" build="p"/>
      <p:bldP spid="54" grpId="0" build="p"/>
      <p:bldP spid="3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千图PPT彼岸天：ID 8661124库_组合 16">
            <a:extLst>
              <a:ext uri="{FF2B5EF4-FFF2-40B4-BE49-F238E27FC236}">
                <a16:creationId xmlns:a16="http://schemas.microsoft.com/office/drawing/2014/main" id="{9E3CF6B7-AA13-495E-8630-A9BC279282F3}"/>
              </a:ext>
            </a:extLst>
          </p:cNvPr>
          <p:cNvGrpSpPr/>
          <p:nvPr>
            <p:custDataLst>
              <p:tags r:id="rId1"/>
            </p:custDataLst>
          </p:nvPr>
        </p:nvGrpSpPr>
        <p:grpSpPr>
          <a:xfrm>
            <a:off x="3733121" y="1376765"/>
            <a:ext cx="4801957" cy="4801963"/>
            <a:chOff x="3705955" y="1226873"/>
            <a:chExt cx="4801957" cy="4801963"/>
          </a:xfrm>
        </p:grpSpPr>
        <p:sp>
          <p:nvSpPr>
            <p:cNvPr id="15" name="Freeform: Shape 17">
              <a:extLst>
                <a:ext uri="{FF2B5EF4-FFF2-40B4-BE49-F238E27FC236}">
                  <a16:creationId xmlns:a16="http://schemas.microsoft.com/office/drawing/2014/main" id="{309C4466-2844-4153-A4EB-3083F07EA24B}"/>
                </a:ext>
              </a:extLst>
            </p:cNvPr>
            <p:cNvSpPr/>
            <p:nvPr/>
          </p:nvSpPr>
          <p:spPr>
            <a:xfrm>
              <a:off x="6350050" y="2417489"/>
              <a:ext cx="2149509" cy="1732387"/>
            </a:xfrm>
            <a:custGeom>
              <a:avLst/>
              <a:gdLst/>
              <a:ahLst/>
              <a:cxnLst>
                <a:cxn ang="0">
                  <a:pos x="wd2" y="hd2"/>
                </a:cxn>
                <a:cxn ang="5400000">
                  <a:pos x="wd2" y="hd2"/>
                </a:cxn>
                <a:cxn ang="10800000">
                  <a:pos x="wd2" y="hd2"/>
                </a:cxn>
                <a:cxn ang="16200000">
                  <a:pos x="wd2" y="hd2"/>
                </a:cxn>
              </a:cxnLst>
              <a:rect l="0" t="0" r="r" b="b"/>
              <a:pathLst>
                <a:path w="21446" h="21538" extrusionOk="0">
                  <a:moveTo>
                    <a:pt x="0" y="0"/>
                  </a:moveTo>
                  <a:cubicBezTo>
                    <a:pt x="1343" y="384"/>
                    <a:pt x="2635" y="1028"/>
                    <a:pt x="3797" y="1931"/>
                  </a:cubicBezTo>
                  <a:cubicBezTo>
                    <a:pt x="4964" y="2825"/>
                    <a:pt x="6009" y="3956"/>
                    <a:pt x="6873" y="5272"/>
                  </a:cubicBezTo>
                  <a:cubicBezTo>
                    <a:pt x="7736" y="6589"/>
                    <a:pt x="8427" y="8077"/>
                    <a:pt x="8902" y="9665"/>
                  </a:cubicBezTo>
                  <a:cubicBezTo>
                    <a:pt x="9374" y="11254"/>
                    <a:pt x="9639" y="12939"/>
                    <a:pt x="9667" y="14633"/>
                  </a:cubicBezTo>
                  <a:lnTo>
                    <a:pt x="9667" y="14638"/>
                  </a:lnTo>
                  <a:lnTo>
                    <a:pt x="9667" y="14648"/>
                  </a:lnTo>
                  <a:cubicBezTo>
                    <a:pt x="9697" y="15129"/>
                    <a:pt x="9759" y="15623"/>
                    <a:pt x="9865" y="16097"/>
                  </a:cubicBezTo>
                  <a:cubicBezTo>
                    <a:pt x="9970" y="16572"/>
                    <a:pt x="10113" y="17033"/>
                    <a:pt x="10292" y="17472"/>
                  </a:cubicBezTo>
                  <a:cubicBezTo>
                    <a:pt x="10648" y="18351"/>
                    <a:pt x="11146" y="19140"/>
                    <a:pt x="11746" y="19778"/>
                  </a:cubicBezTo>
                  <a:cubicBezTo>
                    <a:pt x="12346" y="20419"/>
                    <a:pt x="13052" y="20901"/>
                    <a:pt x="13804" y="21196"/>
                  </a:cubicBezTo>
                  <a:cubicBezTo>
                    <a:pt x="14556" y="21489"/>
                    <a:pt x="15354" y="21600"/>
                    <a:pt x="16136" y="21504"/>
                  </a:cubicBezTo>
                  <a:cubicBezTo>
                    <a:pt x="16919" y="21411"/>
                    <a:pt x="17684" y="21121"/>
                    <a:pt x="18373" y="20657"/>
                  </a:cubicBezTo>
                  <a:cubicBezTo>
                    <a:pt x="19062" y="20194"/>
                    <a:pt x="19675" y="19561"/>
                    <a:pt x="20165" y="18806"/>
                  </a:cubicBezTo>
                  <a:cubicBezTo>
                    <a:pt x="21147" y="17294"/>
                    <a:pt x="21600" y="15287"/>
                    <a:pt x="21399" y="13386"/>
                  </a:cubicBezTo>
                  <a:cubicBezTo>
                    <a:pt x="21429" y="13863"/>
                    <a:pt x="21420" y="14342"/>
                    <a:pt x="21374" y="14815"/>
                  </a:cubicBezTo>
                  <a:cubicBezTo>
                    <a:pt x="21332" y="15289"/>
                    <a:pt x="21252" y="15756"/>
                    <a:pt x="21135" y="16208"/>
                  </a:cubicBezTo>
                  <a:cubicBezTo>
                    <a:pt x="20904" y="17112"/>
                    <a:pt x="20523" y="17952"/>
                    <a:pt x="20032" y="18668"/>
                  </a:cubicBezTo>
                  <a:cubicBezTo>
                    <a:pt x="19543" y="19388"/>
                    <a:pt x="18940" y="19983"/>
                    <a:pt x="18269" y="20411"/>
                  </a:cubicBezTo>
                  <a:cubicBezTo>
                    <a:pt x="17599" y="20840"/>
                    <a:pt x="16861" y="21097"/>
                    <a:pt x="16113" y="21166"/>
                  </a:cubicBezTo>
                  <a:cubicBezTo>
                    <a:pt x="15366" y="21233"/>
                    <a:pt x="14608" y="21123"/>
                    <a:pt x="13897" y="20834"/>
                  </a:cubicBezTo>
                  <a:cubicBezTo>
                    <a:pt x="13186" y="20545"/>
                    <a:pt x="12524" y="20076"/>
                    <a:pt x="11960" y="19468"/>
                  </a:cubicBezTo>
                  <a:cubicBezTo>
                    <a:pt x="11394" y="18862"/>
                    <a:pt x="10926" y="18115"/>
                    <a:pt x="10592" y="17284"/>
                  </a:cubicBezTo>
                  <a:cubicBezTo>
                    <a:pt x="10256" y="16451"/>
                    <a:pt x="10060" y="15546"/>
                    <a:pt x="10003" y="14608"/>
                  </a:cubicBezTo>
                  <a:lnTo>
                    <a:pt x="10004" y="14623"/>
                  </a:lnTo>
                  <a:cubicBezTo>
                    <a:pt x="9968" y="12884"/>
                    <a:pt x="9700" y="11149"/>
                    <a:pt x="9195" y="9527"/>
                  </a:cubicBezTo>
                  <a:cubicBezTo>
                    <a:pt x="8696" y="7903"/>
                    <a:pt x="7974" y="6387"/>
                    <a:pt x="7066" y="5072"/>
                  </a:cubicBezTo>
                  <a:cubicBezTo>
                    <a:pt x="6160" y="3754"/>
                    <a:pt x="5080" y="2626"/>
                    <a:pt x="3879" y="1762"/>
                  </a:cubicBezTo>
                  <a:cubicBezTo>
                    <a:pt x="2675" y="904"/>
                    <a:pt x="1358" y="295"/>
                    <a:pt x="0" y="0"/>
                  </a:cubicBezTo>
                  <a:close/>
                </a:path>
              </a:pathLst>
            </a:custGeom>
            <a:solidFill>
              <a:schemeClr val="accent3"/>
            </a:solidFill>
            <a:ln w="12700">
              <a:noFill/>
              <a:miter lim="400000"/>
            </a:ln>
          </p:spPr>
          <p:txBody>
            <a:bodyPr anchor="ctr"/>
            <a:lstStyle/>
            <a:p>
              <a:pPr algn="ctr"/>
              <a:endParaRPr/>
            </a:p>
          </p:txBody>
        </p:sp>
        <p:grpSp>
          <p:nvGrpSpPr>
            <p:cNvPr id="16" name="Group 4">
              <a:extLst>
                <a:ext uri="{FF2B5EF4-FFF2-40B4-BE49-F238E27FC236}">
                  <a16:creationId xmlns:a16="http://schemas.microsoft.com/office/drawing/2014/main" id="{42FCE472-9D6D-4E03-BD25-7B0DB490FACF}"/>
                </a:ext>
              </a:extLst>
            </p:cNvPr>
            <p:cNvGrpSpPr/>
            <p:nvPr/>
          </p:nvGrpSpPr>
          <p:grpSpPr>
            <a:xfrm>
              <a:off x="7602516" y="3113304"/>
              <a:ext cx="905396" cy="905402"/>
              <a:chOff x="7602516" y="3113304"/>
              <a:chExt cx="905396" cy="905402"/>
            </a:xfrm>
          </p:grpSpPr>
          <p:sp>
            <p:nvSpPr>
              <p:cNvPr id="32" name="Freeform: Shape 18">
                <a:extLst>
                  <a:ext uri="{FF2B5EF4-FFF2-40B4-BE49-F238E27FC236}">
                    <a16:creationId xmlns:a16="http://schemas.microsoft.com/office/drawing/2014/main" id="{40710AB4-A655-4826-8652-E98D5AE4CAB5}"/>
                  </a:ext>
                </a:extLst>
              </p:cNvPr>
              <p:cNvSpPr/>
              <p:nvPr/>
            </p:nvSpPr>
            <p:spPr>
              <a:xfrm>
                <a:off x="7602516" y="3113304"/>
                <a:ext cx="905396" cy="905402"/>
              </a:xfrm>
              <a:custGeom>
                <a:avLst/>
                <a:gdLst/>
                <a:ahLst/>
                <a:cxnLst>
                  <a:cxn ang="0">
                    <a:pos x="wd2" y="hd2"/>
                  </a:cxn>
                  <a:cxn ang="5400000">
                    <a:pos x="wd2" y="hd2"/>
                  </a:cxn>
                  <a:cxn ang="10800000">
                    <a:pos x="wd2" y="hd2"/>
                  </a:cxn>
                  <a:cxn ang="16200000">
                    <a:pos x="wd2" y="hd2"/>
                  </a:cxn>
                </a:cxnLst>
                <a:rect l="0" t="0" r="r" b="b"/>
                <a:pathLst>
                  <a:path w="19022" h="19023" extrusionOk="0">
                    <a:moveTo>
                      <a:pt x="14987" y="1735"/>
                    </a:moveTo>
                    <a:cubicBezTo>
                      <a:pt x="19282" y="4759"/>
                      <a:pt x="20311" y="10693"/>
                      <a:pt x="17287" y="14988"/>
                    </a:cubicBezTo>
                    <a:cubicBezTo>
                      <a:pt x="14263" y="19282"/>
                      <a:pt x="8330" y="20311"/>
                      <a:pt x="4035" y="17287"/>
                    </a:cubicBezTo>
                    <a:cubicBezTo>
                      <a:pt x="-260" y="14263"/>
                      <a:pt x="-1289" y="8330"/>
                      <a:pt x="1735" y="4035"/>
                    </a:cubicBezTo>
                    <a:cubicBezTo>
                      <a:pt x="4759" y="-259"/>
                      <a:pt x="10693" y="-1289"/>
                      <a:pt x="14987" y="1735"/>
                    </a:cubicBezTo>
                    <a:close/>
                  </a:path>
                </a:pathLst>
              </a:custGeom>
              <a:solidFill>
                <a:schemeClr val="accent3"/>
              </a:solidFill>
              <a:ln w="12700" cap="flat">
                <a:noFill/>
                <a:miter lim="400000"/>
              </a:ln>
              <a:effectLst/>
            </p:spPr>
            <p:txBody>
              <a:bodyPr anchor="ctr"/>
              <a:lstStyle/>
              <a:p>
                <a:pPr algn="ctr"/>
                <a:endParaRPr/>
              </a:p>
            </p:txBody>
          </p:sp>
          <p:sp>
            <p:nvSpPr>
              <p:cNvPr id="33" name="Freeform: Shape 19">
                <a:extLst>
                  <a:ext uri="{FF2B5EF4-FFF2-40B4-BE49-F238E27FC236}">
                    <a16:creationId xmlns:a16="http://schemas.microsoft.com/office/drawing/2014/main" id="{CE3CBC64-BDB7-460B-817C-FC90B1CD7F93}"/>
                  </a:ext>
                </a:extLst>
              </p:cNvPr>
              <p:cNvSpPr>
                <a:spLocks/>
              </p:cNvSpPr>
              <p:nvPr/>
            </p:nvSpPr>
            <p:spPr bwMode="auto">
              <a:xfrm>
                <a:off x="7935582" y="3384458"/>
                <a:ext cx="239263" cy="363093"/>
              </a:xfrm>
              <a:custGeom>
                <a:avLst/>
                <a:gdLst>
                  <a:gd name="T0" fmla="*/ 13 w 48"/>
                  <a:gd name="T1" fmla="*/ 59 h 73"/>
                  <a:gd name="T2" fmla="*/ 36 w 48"/>
                  <a:gd name="T3" fmla="*/ 59 h 73"/>
                  <a:gd name="T4" fmla="*/ 36 w 48"/>
                  <a:gd name="T5" fmla="*/ 59 h 73"/>
                  <a:gd name="T6" fmla="*/ 37 w 48"/>
                  <a:gd name="T7" fmla="*/ 59 h 73"/>
                  <a:gd name="T8" fmla="*/ 38 w 48"/>
                  <a:gd name="T9" fmla="*/ 57 h 73"/>
                  <a:gd name="T10" fmla="*/ 24 w 48"/>
                  <a:gd name="T11" fmla="*/ 41 h 73"/>
                  <a:gd name="T12" fmla="*/ 11 w 48"/>
                  <a:gd name="T13" fmla="*/ 57 h 73"/>
                  <a:gd name="T14" fmla="*/ 11 w 48"/>
                  <a:gd name="T15" fmla="*/ 59 h 73"/>
                  <a:gd name="T16" fmla="*/ 13 w 48"/>
                  <a:gd name="T17" fmla="*/ 59 h 73"/>
                  <a:gd name="T18" fmla="*/ 13 w 48"/>
                  <a:gd name="T19" fmla="*/ 59 h 73"/>
                  <a:gd name="T20" fmla="*/ 44 w 48"/>
                  <a:gd name="T21" fmla="*/ 11 h 73"/>
                  <a:gd name="T22" fmla="*/ 48 w 48"/>
                  <a:gd name="T23" fmla="*/ 7 h 73"/>
                  <a:gd name="T24" fmla="*/ 48 w 48"/>
                  <a:gd name="T25" fmla="*/ 5 h 73"/>
                  <a:gd name="T26" fmla="*/ 44 w 48"/>
                  <a:gd name="T27" fmla="*/ 0 h 73"/>
                  <a:gd name="T28" fmla="*/ 5 w 48"/>
                  <a:gd name="T29" fmla="*/ 0 h 73"/>
                  <a:gd name="T30" fmla="*/ 0 w 48"/>
                  <a:gd name="T31" fmla="*/ 5 h 73"/>
                  <a:gd name="T32" fmla="*/ 0 w 48"/>
                  <a:gd name="T33" fmla="*/ 7 h 73"/>
                  <a:gd name="T34" fmla="*/ 4 w 48"/>
                  <a:gd name="T35" fmla="*/ 11 h 73"/>
                  <a:gd name="T36" fmla="*/ 44 w 48"/>
                  <a:gd name="T37" fmla="*/ 11 h 73"/>
                  <a:gd name="T38" fmla="*/ 40 w 48"/>
                  <a:gd name="T39" fmla="*/ 13 h 73"/>
                  <a:gd name="T40" fmla="*/ 44 w 48"/>
                  <a:gd name="T41" fmla="*/ 13 h 73"/>
                  <a:gd name="T42" fmla="*/ 31 w 48"/>
                  <a:gd name="T43" fmla="*/ 36 h 73"/>
                  <a:gd name="T44" fmla="*/ 44 w 48"/>
                  <a:gd name="T45" fmla="*/ 59 h 73"/>
                  <a:gd name="T46" fmla="*/ 40 w 48"/>
                  <a:gd name="T47" fmla="*/ 59 h 73"/>
                  <a:gd name="T48" fmla="*/ 26 w 48"/>
                  <a:gd name="T49" fmla="*/ 38 h 73"/>
                  <a:gd name="T50" fmla="*/ 25 w 48"/>
                  <a:gd name="T51" fmla="*/ 36 h 73"/>
                  <a:gd name="T52" fmla="*/ 26 w 48"/>
                  <a:gd name="T53" fmla="*/ 35 h 73"/>
                  <a:gd name="T54" fmla="*/ 26 w 48"/>
                  <a:gd name="T55" fmla="*/ 35 h 73"/>
                  <a:gd name="T56" fmla="*/ 40 w 48"/>
                  <a:gd name="T57" fmla="*/ 13 h 73"/>
                  <a:gd name="T58" fmla="*/ 4 w 48"/>
                  <a:gd name="T59" fmla="*/ 61 h 73"/>
                  <a:gd name="T60" fmla="*/ 0 w 48"/>
                  <a:gd name="T61" fmla="*/ 66 h 73"/>
                  <a:gd name="T62" fmla="*/ 0 w 48"/>
                  <a:gd name="T63" fmla="*/ 68 h 73"/>
                  <a:gd name="T64" fmla="*/ 5 w 48"/>
                  <a:gd name="T65" fmla="*/ 73 h 73"/>
                  <a:gd name="T66" fmla="*/ 44 w 48"/>
                  <a:gd name="T67" fmla="*/ 73 h 73"/>
                  <a:gd name="T68" fmla="*/ 48 w 48"/>
                  <a:gd name="T69" fmla="*/ 68 h 73"/>
                  <a:gd name="T70" fmla="*/ 48 w 48"/>
                  <a:gd name="T71" fmla="*/ 66 h 73"/>
                  <a:gd name="T72" fmla="*/ 44 w 48"/>
                  <a:gd name="T73" fmla="*/ 61 h 73"/>
                  <a:gd name="T74" fmla="*/ 4 w 48"/>
                  <a:gd name="T75" fmla="*/ 61 h 73"/>
                  <a:gd name="T76" fmla="*/ 8 w 48"/>
                  <a:gd name="T77" fmla="*/ 59 h 73"/>
                  <a:gd name="T78" fmla="*/ 4 w 48"/>
                  <a:gd name="T79" fmla="*/ 59 h 73"/>
                  <a:gd name="T80" fmla="*/ 18 w 48"/>
                  <a:gd name="T81" fmla="*/ 36 h 73"/>
                  <a:gd name="T82" fmla="*/ 4 w 48"/>
                  <a:gd name="T83" fmla="*/ 13 h 73"/>
                  <a:gd name="T84" fmla="*/ 8 w 48"/>
                  <a:gd name="T85" fmla="*/ 13 h 73"/>
                  <a:gd name="T86" fmla="*/ 22 w 48"/>
                  <a:gd name="T87" fmla="*/ 35 h 73"/>
                  <a:gd name="T88" fmla="*/ 24 w 48"/>
                  <a:gd name="T89" fmla="*/ 37 h 73"/>
                  <a:gd name="T90" fmla="*/ 22 w 48"/>
                  <a:gd name="T91" fmla="*/ 38 h 73"/>
                  <a:gd name="T92" fmla="*/ 8 w 48"/>
                  <a:gd name="T9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bg1"/>
              </a:solidFill>
              <a:ln>
                <a:noFill/>
              </a:ln>
            </p:spPr>
            <p:txBody>
              <a:bodyPr anchor="ctr"/>
              <a:lstStyle/>
              <a:p>
                <a:pPr algn="ctr"/>
                <a:endParaRPr/>
              </a:p>
            </p:txBody>
          </p:sp>
        </p:grpSp>
        <p:sp>
          <p:nvSpPr>
            <p:cNvPr id="17" name="Freeform: Shape 21">
              <a:extLst>
                <a:ext uri="{FF2B5EF4-FFF2-40B4-BE49-F238E27FC236}">
                  <a16:creationId xmlns:a16="http://schemas.microsoft.com/office/drawing/2014/main" id="{76C6AC47-3DAD-4C72-93CF-7374EC7BD7A6}"/>
                </a:ext>
              </a:extLst>
            </p:cNvPr>
            <p:cNvSpPr/>
            <p:nvPr/>
          </p:nvSpPr>
          <p:spPr>
            <a:xfrm>
              <a:off x="3705955" y="3097841"/>
              <a:ext cx="2149519" cy="1732399"/>
            </a:xfrm>
            <a:custGeom>
              <a:avLst/>
              <a:gdLst/>
              <a:ahLst/>
              <a:cxnLst>
                <a:cxn ang="0">
                  <a:pos x="wd2" y="hd2"/>
                </a:cxn>
                <a:cxn ang="5400000">
                  <a:pos x="wd2" y="hd2"/>
                </a:cxn>
                <a:cxn ang="10800000">
                  <a:pos x="wd2" y="hd2"/>
                </a:cxn>
                <a:cxn ang="16200000">
                  <a:pos x="wd2" y="hd2"/>
                </a:cxn>
              </a:cxnLst>
              <a:rect l="0" t="0" r="r" b="b"/>
              <a:pathLst>
                <a:path w="21445" h="21538" extrusionOk="0">
                  <a:moveTo>
                    <a:pt x="21445" y="21538"/>
                  </a:moveTo>
                  <a:cubicBezTo>
                    <a:pt x="20102" y="21155"/>
                    <a:pt x="18810" y="20510"/>
                    <a:pt x="17648" y="19607"/>
                  </a:cubicBezTo>
                  <a:cubicBezTo>
                    <a:pt x="16482" y="18713"/>
                    <a:pt x="15436" y="17582"/>
                    <a:pt x="14572" y="16266"/>
                  </a:cubicBezTo>
                  <a:cubicBezTo>
                    <a:pt x="13709" y="14949"/>
                    <a:pt x="13019" y="13462"/>
                    <a:pt x="12544" y="11873"/>
                  </a:cubicBezTo>
                  <a:cubicBezTo>
                    <a:pt x="12071" y="10283"/>
                    <a:pt x="11806" y="8599"/>
                    <a:pt x="11779" y="6905"/>
                  </a:cubicBezTo>
                  <a:lnTo>
                    <a:pt x="11779" y="6900"/>
                  </a:lnTo>
                  <a:lnTo>
                    <a:pt x="11778" y="6890"/>
                  </a:lnTo>
                  <a:cubicBezTo>
                    <a:pt x="11748" y="6409"/>
                    <a:pt x="11686" y="5915"/>
                    <a:pt x="11580" y="5441"/>
                  </a:cubicBezTo>
                  <a:cubicBezTo>
                    <a:pt x="11475" y="4966"/>
                    <a:pt x="11332" y="4505"/>
                    <a:pt x="11154" y="4066"/>
                  </a:cubicBezTo>
                  <a:cubicBezTo>
                    <a:pt x="10797" y="3187"/>
                    <a:pt x="10300" y="2399"/>
                    <a:pt x="9699" y="1760"/>
                  </a:cubicBezTo>
                  <a:cubicBezTo>
                    <a:pt x="9099" y="1120"/>
                    <a:pt x="8393" y="638"/>
                    <a:pt x="7642" y="342"/>
                  </a:cubicBezTo>
                  <a:cubicBezTo>
                    <a:pt x="6890" y="49"/>
                    <a:pt x="6092" y="-62"/>
                    <a:pt x="5309" y="34"/>
                  </a:cubicBezTo>
                  <a:cubicBezTo>
                    <a:pt x="4527" y="127"/>
                    <a:pt x="3761" y="417"/>
                    <a:pt x="3072" y="881"/>
                  </a:cubicBezTo>
                  <a:cubicBezTo>
                    <a:pt x="2383" y="1344"/>
                    <a:pt x="1771" y="1977"/>
                    <a:pt x="1280" y="2732"/>
                  </a:cubicBezTo>
                  <a:cubicBezTo>
                    <a:pt x="299" y="4244"/>
                    <a:pt x="-155" y="6251"/>
                    <a:pt x="47" y="8152"/>
                  </a:cubicBezTo>
                  <a:cubicBezTo>
                    <a:pt x="17" y="7675"/>
                    <a:pt x="25" y="7196"/>
                    <a:pt x="71" y="6722"/>
                  </a:cubicBezTo>
                  <a:cubicBezTo>
                    <a:pt x="113" y="6249"/>
                    <a:pt x="194" y="5782"/>
                    <a:pt x="310" y="5331"/>
                  </a:cubicBezTo>
                  <a:cubicBezTo>
                    <a:pt x="542" y="4426"/>
                    <a:pt x="922" y="3586"/>
                    <a:pt x="1414" y="2870"/>
                  </a:cubicBezTo>
                  <a:cubicBezTo>
                    <a:pt x="1903" y="2150"/>
                    <a:pt x="2506" y="1555"/>
                    <a:pt x="3177" y="1127"/>
                  </a:cubicBezTo>
                  <a:cubicBezTo>
                    <a:pt x="3846" y="699"/>
                    <a:pt x="4584" y="441"/>
                    <a:pt x="5332" y="372"/>
                  </a:cubicBezTo>
                  <a:cubicBezTo>
                    <a:pt x="6080" y="305"/>
                    <a:pt x="6838" y="415"/>
                    <a:pt x="7548" y="704"/>
                  </a:cubicBezTo>
                  <a:cubicBezTo>
                    <a:pt x="8259" y="993"/>
                    <a:pt x="8921" y="1462"/>
                    <a:pt x="9486" y="2070"/>
                  </a:cubicBezTo>
                  <a:cubicBezTo>
                    <a:pt x="10051" y="2676"/>
                    <a:pt x="10520" y="3423"/>
                    <a:pt x="10853" y="4254"/>
                  </a:cubicBezTo>
                  <a:cubicBezTo>
                    <a:pt x="11189" y="5088"/>
                    <a:pt x="11385" y="5992"/>
                    <a:pt x="11442" y="6930"/>
                  </a:cubicBezTo>
                  <a:lnTo>
                    <a:pt x="11441" y="6915"/>
                  </a:lnTo>
                  <a:cubicBezTo>
                    <a:pt x="11478" y="8654"/>
                    <a:pt x="11746" y="10389"/>
                    <a:pt x="12250" y="12011"/>
                  </a:cubicBezTo>
                  <a:cubicBezTo>
                    <a:pt x="12750" y="13635"/>
                    <a:pt x="13472" y="15151"/>
                    <a:pt x="14380" y="16466"/>
                  </a:cubicBezTo>
                  <a:cubicBezTo>
                    <a:pt x="15285" y="17784"/>
                    <a:pt x="16365" y="18912"/>
                    <a:pt x="17567" y="19777"/>
                  </a:cubicBezTo>
                  <a:cubicBezTo>
                    <a:pt x="18770" y="20634"/>
                    <a:pt x="20087" y="21243"/>
                    <a:pt x="21445" y="21538"/>
                  </a:cubicBezTo>
                  <a:close/>
                </a:path>
              </a:pathLst>
            </a:custGeom>
            <a:solidFill>
              <a:schemeClr val="accent1"/>
            </a:solidFill>
            <a:ln w="12700">
              <a:miter lim="400000"/>
            </a:ln>
          </p:spPr>
          <p:txBody>
            <a:bodyPr anchor="ctr"/>
            <a:lstStyle/>
            <a:p>
              <a:pPr algn="ctr"/>
              <a:endParaRPr/>
            </a:p>
          </p:txBody>
        </p:sp>
        <p:grpSp>
          <p:nvGrpSpPr>
            <p:cNvPr id="18" name="Group 10">
              <a:extLst>
                <a:ext uri="{FF2B5EF4-FFF2-40B4-BE49-F238E27FC236}">
                  <a16:creationId xmlns:a16="http://schemas.microsoft.com/office/drawing/2014/main" id="{B8CF6280-A96B-4036-B30B-83442EAB065A}"/>
                </a:ext>
              </a:extLst>
            </p:cNvPr>
            <p:cNvGrpSpPr/>
            <p:nvPr/>
          </p:nvGrpSpPr>
          <p:grpSpPr>
            <a:xfrm>
              <a:off x="3705955" y="3252466"/>
              <a:ext cx="905400" cy="905396"/>
              <a:chOff x="3705955" y="3252466"/>
              <a:chExt cx="905400" cy="905396"/>
            </a:xfrm>
          </p:grpSpPr>
          <p:sp>
            <p:nvSpPr>
              <p:cNvPr id="30" name="Freeform: Shape 22">
                <a:extLst>
                  <a:ext uri="{FF2B5EF4-FFF2-40B4-BE49-F238E27FC236}">
                    <a16:creationId xmlns:a16="http://schemas.microsoft.com/office/drawing/2014/main" id="{301040CA-7331-455D-85CD-43AE659099D0}"/>
                  </a:ext>
                </a:extLst>
              </p:cNvPr>
              <p:cNvSpPr/>
              <p:nvPr/>
            </p:nvSpPr>
            <p:spPr>
              <a:xfrm>
                <a:off x="3705955" y="3252466"/>
                <a:ext cx="905400" cy="905396"/>
              </a:xfrm>
              <a:custGeom>
                <a:avLst/>
                <a:gdLst/>
                <a:ahLst/>
                <a:cxnLst>
                  <a:cxn ang="0">
                    <a:pos x="wd2" y="hd2"/>
                  </a:cxn>
                  <a:cxn ang="5400000">
                    <a:pos x="wd2" y="hd2"/>
                  </a:cxn>
                  <a:cxn ang="10800000">
                    <a:pos x="wd2" y="hd2"/>
                  </a:cxn>
                  <a:cxn ang="16200000">
                    <a:pos x="wd2" y="hd2"/>
                  </a:cxn>
                </a:cxnLst>
                <a:rect l="0" t="0" r="r" b="b"/>
                <a:pathLst>
                  <a:path w="19023" h="19022" extrusionOk="0">
                    <a:moveTo>
                      <a:pt x="14987" y="1735"/>
                    </a:moveTo>
                    <a:cubicBezTo>
                      <a:pt x="19282" y="4760"/>
                      <a:pt x="20311" y="10694"/>
                      <a:pt x="17286" y="14987"/>
                    </a:cubicBezTo>
                    <a:cubicBezTo>
                      <a:pt x="14262" y="19282"/>
                      <a:pt x="8329" y="20311"/>
                      <a:pt x="4035" y="17287"/>
                    </a:cubicBezTo>
                    <a:cubicBezTo>
                      <a:pt x="-260" y="14263"/>
                      <a:pt x="-1289" y="8330"/>
                      <a:pt x="1735" y="4035"/>
                    </a:cubicBezTo>
                    <a:cubicBezTo>
                      <a:pt x="4759" y="-259"/>
                      <a:pt x="10693" y="-1289"/>
                      <a:pt x="14987" y="1735"/>
                    </a:cubicBezTo>
                    <a:close/>
                  </a:path>
                </a:pathLst>
              </a:custGeom>
              <a:solidFill>
                <a:schemeClr val="accent1"/>
              </a:solidFill>
              <a:ln w="12700" cap="flat">
                <a:noFill/>
                <a:miter lim="400000"/>
              </a:ln>
              <a:effectLst/>
            </p:spPr>
            <p:txBody>
              <a:bodyPr anchor="ctr"/>
              <a:lstStyle/>
              <a:p>
                <a:pPr algn="ctr"/>
                <a:endParaRPr/>
              </a:p>
            </p:txBody>
          </p:sp>
          <p:sp>
            <p:nvSpPr>
              <p:cNvPr id="31" name="Freeform: Shape 23">
                <a:extLst>
                  <a:ext uri="{FF2B5EF4-FFF2-40B4-BE49-F238E27FC236}">
                    <a16:creationId xmlns:a16="http://schemas.microsoft.com/office/drawing/2014/main" id="{16F80ED5-7080-4930-9501-C046A5CE7A16}"/>
                  </a:ext>
                </a:extLst>
              </p:cNvPr>
              <p:cNvSpPr>
                <a:spLocks/>
              </p:cNvSpPr>
              <p:nvPr/>
            </p:nvSpPr>
            <p:spPr bwMode="auto">
              <a:xfrm>
                <a:off x="3975954" y="3538611"/>
                <a:ext cx="339979" cy="339977"/>
              </a:xfrm>
              <a:custGeom>
                <a:avLst/>
                <a:gdLst>
                  <a:gd name="T0" fmla="*/ 197644 w 21600"/>
                  <a:gd name="T1" fmla="*/ 197644 h 21592"/>
                  <a:gd name="T2" fmla="*/ 197644 w 21600"/>
                  <a:gd name="T3" fmla="*/ 197644 h 21592"/>
                  <a:gd name="T4" fmla="*/ 197644 w 21600"/>
                  <a:gd name="T5" fmla="*/ 197644 h 21592"/>
                  <a:gd name="T6" fmla="*/ 197644 w 21600"/>
                  <a:gd name="T7" fmla="*/ 197644 h 215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bg1"/>
              </a:solidFill>
              <a:ln>
                <a:noFill/>
              </a:ln>
              <a:effectLst/>
            </p:spPr>
            <p:txBody>
              <a:bodyPr anchor="ctr"/>
              <a:lstStyle/>
              <a:p>
                <a:pPr algn="ctr"/>
                <a:endParaRPr/>
              </a:p>
            </p:txBody>
          </p:sp>
        </p:grpSp>
        <p:sp>
          <p:nvSpPr>
            <p:cNvPr id="19" name="Freeform: Shape 25">
              <a:extLst>
                <a:ext uri="{FF2B5EF4-FFF2-40B4-BE49-F238E27FC236}">
                  <a16:creationId xmlns:a16="http://schemas.microsoft.com/office/drawing/2014/main" id="{C569379E-4603-4D9F-B4F7-6EE7511A9432}"/>
                </a:ext>
              </a:extLst>
            </p:cNvPr>
            <p:cNvSpPr/>
            <p:nvPr/>
          </p:nvSpPr>
          <p:spPr>
            <a:xfrm>
              <a:off x="5576923" y="3870968"/>
              <a:ext cx="1732390" cy="2149507"/>
            </a:xfrm>
            <a:custGeom>
              <a:avLst/>
              <a:gdLst/>
              <a:ahLst/>
              <a:cxnLst>
                <a:cxn ang="0">
                  <a:pos x="wd2" y="hd2"/>
                </a:cxn>
                <a:cxn ang="5400000">
                  <a:pos x="wd2" y="hd2"/>
                </a:cxn>
                <a:cxn ang="10800000">
                  <a:pos x="wd2" y="hd2"/>
                </a:cxn>
                <a:cxn ang="16200000">
                  <a:pos x="wd2" y="hd2"/>
                </a:cxn>
              </a:cxnLst>
              <a:rect l="0" t="0" r="r" b="b"/>
              <a:pathLst>
                <a:path w="21538" h="21445" extrusionOk="0">
                  <a:moveTo>
                    <a:pt x="21538" y="0"/>
                  </a:moveTo>
                  <a:cubicBezTo>
                    <a:pt x="21154" y="1343"/>
                    <a:pt x="20510" y="2635"/>
                    <a:pt x="19608" y="3798"/>
                  </a:cubicBezTo>
                  <a:cubicBezTo>
                    <a:pt x="18714" y="4963"/>
                    <a:pt x="17582" y="6009"/>
                    <a:pt x="16266" y="6873"/>
                  </a:cubicBezTo>
                  <a:cubicBezTo>
                    <a:pt x="14949" y="7736"/>
                    <a:pt x="13462" y="8427"/>
                    <a:pt x="11873" y="8902"/>
                  </a:cubicBezTo>
                  <a:cubicBezTo>
                    <a:pt x="10283" y="9374"/>
                    <a:pt x="8599" y="9639"/>
                    <a:pt x="6905" y="9666"/>
                  </a:cubicBezTo>
                  <a:lnTo>
                    <a:pt x="6900" y="9667"/>
                  </a:lnTo>
                  <a:lnTo>
                    <a:pt x="6889" y="9667"/>
                  </a:lnTo>
                  <a:cubicBezTo>
                    <a:pt x="6409" y="9697"/>
                    <a:pt x="5914" y="9759"/>
                    <a:pt x="5441" y="9865"/>
                  </a:cubicBezTo>
                  <a:cubicBezTo>
                    <a:pt x="4966" y="9970"/>
                    <a:pt x="4505" y="10113"/>
                    <a:pt x="4066" y="10292"/>
                  </a:cubicBezTo>
                  <a:cubicBezTo>
                    <a:pt x="3187" y="10647"/>
                    <a:pt x="2398" y="11146"/>
                    <a:pt x="1759" y="11746"/>
                  </a:cubicBezTo>
                  <a:cubicBezTo>
                    <a:pt x="1119" y="12346"/>
                    <a:pt x="637" y="13052"/>
                    <a:pt x="342" y="13804"/>
                  </a:cubicBezTo>
                  <a:cubicBezTo>
                    <a:pt x="48" y="14556"/>
                    <a:pt x="-62" y="15353"/>
                    <a:pt x="34" y="16136"/>
                  </a:cubicBezTo>
                  <a:cubicBezTo>
                    <a:pt x="126" y="16918"/>
                    <a:pt x="417" y="17684"/>
                    <a:pt x="881" y="18373"/>
                  </a:cubicBezTo>
                  <a:cubicBezTo>
                    <a:pt x="1343" y="19062"/>
                    <a:pt x="1977" y="19674"/>
                    <a:pt x="2732" y="20165"/>
                  </a:cubicBezTo>
                  <a:cubicBezTo>
                    <a:pt x="4244" y="21146"/>
                    <a:pt x="6252" y="21600"/>
                    <a:pt x="8152" y="21398"/>
                  </a:cubicBezTo>
                  <a:cubicBezTo>
                    <a:pt x="7675" y="21428"/>
                    <a:pt x="7196" y="21420"/>
                    <a:pt x="6722" y="21375"/>
                  </a:cubicBezTo>
                  <a:cubicBezTo>
                    <a:pt x="6249" y="21331"/>
                    <a:pt x="5782" y="21252"/>
                    <a:pt x="5330" y="21135"/>
                  </a:cubicBezTo>
                  <a:cubicBezTo>
                    <a:pt x="4426" y="20903"/>
                    <a:pt x="3586" y="20523"/>
                    <a:pt x="2869" y="20031"/>
                  </a:cubicBezTo>
                  <a:cubicBezTo>
                    <a:pt x="2150" y="19543"/>
                    <a:pt x="1554" y="18939"/>
                    <a:pt x="1127" y="18269"/>
                  </a:cubicBezTo>
                  <a:cubicBezTo>
                    <a:pt x="698" y="17599"/>
                    <a:pt x="441" y="16861"/>
                    <a:pt x="372" y="16113"/>
                  </a:cubicBezTo>
                  <a:cubicBezTo>
                    <a:pt x="305" y="15365"/>
                    <a:pt x="414" y="14607"/>
                    <a:pt x="704" y="13897"/>
                  </a:cubicBezTo>
                  <a:cubicBezTo>
                    <a:pt x="993" y="13185"/>
                    <a:pt x="1462" y="12525"/>
                    <a:pt x="2070" y="11960"/>
                  </a:cubicBezTo>
                  <a:cubicBezTo>
                    <a:pt x="2676" y="11394"/>
                    <a:pt x="3423" y="10926"/>
                    <a:pt x="4254" y="10592"/>
                  </a:cubicBezTo>
                  <a:cubicBezTo>
                    <a:pt x="5087" y="10256"/>
                    <a:pt x="5992" y="10060"/>
                    <a:pt x="6930" y="10003"/>
                  </a:cubicBezTo>
                  <a:lnTo>
                    <a:pt x="6915" y="10004"/>
                  </a:lnTo>
                  <a:cubicBezTo>
                    <a:pt x="8654" y="9968"/>
                    <a:pt x="10389" y="9699"/>
                    <a:pt x="12011" y="9195"/>
                  </a:cubicBezTo>
                  <a:cubicBezTo>
                    <a:pt x="13635" y="8696"/>
                    <a:pt x="15151" y="7973"/>
                    <a:pt x="16467" y="7066"/>
                  </a:cubicBezTo>
                  <a:cubicBezTo>
                    <a:pt x="17783" y="6160"/>
                    <a:pt x="18913" y="5080"/>
                    <a:pt x="19777" y="3878"/>
                  </a:cubicBezTo>
                  <a:cubicBezTo>
                    <a:pt x="20634" y="2675"/>
                    <a:pt x="21243" y="1359"/>
                    <a:pt x="21538" y="0"/>
                  </a:cubicBezTo>
                  <a:close/>
                </a:path>
              </a:pathLst>
            </a:custGeom>
            <a:solidFill>
              <a:schemeClr val="accent4"/>
            </a:solidFill>
            <a:ln w="12700">
              <a:noFill/>
              <a:miter lim="400000"/>
            </a:ln>
          </p:spPr>
          <p:txBody>
            <a:bodyPr anchor="ctr"/>
            <a:lstStyle/>
            <a:p>
              <a:pPr algn="ctr"/>
              <a:endParaRPr/>
            </a:p>
          </p:txBody>
        </p:sp>
        <p:grpSp>
          <p:nvGrpSpPr>
            <p:cNvPr id="20" name="Group 7">
              <a:extLst>
                <a:ext uri="{FF2B5EF4-FFF2-40B4-BE49-F238E27FC236}">
                  <a16:creationId xmlns:a16="http://schemas.microsoft.com/office/drawing/2014/main" id="{9D29B7C9-F462-454E-AF67-B50FFF1F2538}"/>
                </a:ext>
              </a:extLst>
            </p:cNvPr>
            <p:cNvGrpSpPr/>
            <p:nvPr/>
          </p:nvGrpSpPr>
          <p:grpSpPr>
            <a:xfrm>
              <a:off x="5731549" y="5123434"/>
              <a:ext cx="905399" cy="905402"/>
              <a:chOff x="5731549" y="5123434"/>
              <a:chExt cx="905399" cy="905402"/>
            </a:xfrm>
          </p:grpSpPr>
          <p:sp>
            <p:nvSpPr>
              <p:cNvPr id="28" name="Freeform: Shape 26">
                <a:extLst>
                  <a:ext uri="{FF2B5EF4-FFF2-40B4-BE49-F238E27FC236}">
                    <a16:creationId xmlns:a16="http://schemas.microsoft.com/office/drawing/2014/main" id="{8F3EB106-555F-443A-976C-609BE7A7B4F0}"/>
                  </a:ext>
                </a:extLst>
              </p:cNvPr>
              <p:cNvSpPr/>
              <p:nvPr/>
            </p:nvSpPr>
            <p:spPr>
              <a:xfrm>
                <a:off x="5731549" y="5123434"/>
                <a:ext cx="905399" cy="905402"/>
              </a:xfrm>
              <a:custGeom>
                <a:avLst/>
                <a:gdLst/>
                <a:ahLst/>
                <a:cxnLst>
                  <a:cxn ang="0">
                    <a:pos x="wd2" y="hd2"/>
                  </a:cxn>
                  <a:cxn ang="5400000">
                    <a:pos x="wd2" y="hd2"/>
                  </a:cxn>
                  <a:cxn ang="10800000">
                    <a:pos x="wd2" y="hd2"/>
                  </a:cxn>
                  <a:cxn ang="16200000">
                    <a:pos x="wd2" y="hd2"/>
                  </a:cxn>
                </a:cxnLst>
                <a:rect l="0" t="0" r="r" b="b"/>
                <a:pathLst>
                  <a:path w="19022" h="19023" extrusionOk="0">
                    <a:moveTo>
                      <a:pt x="14987" y="1735"/>
                    </a:moveTo>
                    <a:cubicBezTo>
                      <a:pt x="19282" y="4759"/>
                      <a:pt x="20311" y="10693"/>
                      <a:pt x="17287" y="14987"/>
                    </a:cubicBezTo>
                    <a:cubicBezTo>
                      <a:pt x="14262" y="19282"/>
                      <a:pt x="8329" y="20311"/>
                      <a:pt x="4035" y="17287"/>
                    </a:cubicBezTo>
                    <a:cubicBezTo>
                      <a:pt x="-260" y="14262"/>
                      <a:pt x="-1289" y="8330"/>
                      <a:pt x="1735" y="4035"/>
                    </a:cubicBezTo>
                    <a:cubicBezTo>
                      <a:pt x="4759" y="-259"/>
                      <a:pt x="10692" y="-1289"/>
                      <a:pt x="14987" y="1735"/>
                    </a:cubicBezTo>
                    <a:close/>
                  </a:path>
                </a:pathLst>
              </a:custGeom>
              <a:solidFill>
                <a:schemeClr val="accent4"/>
              </a:solidFill>
              <a:ln w="12700" cap="flat">
                <a:noFill/>
                <a:miter lim="400000"/>
              </a:ln>
              <a:effectLst/>
            </p:spPr>
            <p:txBody>
              <a:bodyPr anchor="ctr"/>
              <a:lstStyle/>
              <a:p>
                <a:pPr algn="ctr"/>
                <a:endParaRPr/>
              </a:p>
            </p:txBody>
          </p:sp>
          <p:sp>
            <p:nvSpPr>
              <p:cNvPr id="29" name="Freeform: Shape 27">
                <a:extLst>
                  <a:ext uri="{FF2B5EF4-FFF2-40B4-BE49-F238E27FC236}">
                    <a16:creationId xmlns:a16="http://schemas.microsoft.com/office/drawing/2014/main" id="{565CC574-A892-43A4-8D14-85CEBE2FFE85}"/>
                  </a:ext>
                </a:extLst>
              </p:cNvPr>
              <p:cNvSpPr>
                <a:spLocks/>
              </p:cNvSpPr>
              <p:nvPr/>
            </p:nvSpPr>
            <p:spPr bwMode="auto">
              <a:xfrm>
                <a:off x="5988176" y="5441807"/>
                <a:ext cx="384871" cy="302070"/>
              </a:xfrm>
              <a:custGeom>
                <a:avLst/>
                <a:gdLst>
                  <a:gd name="T0" fmla="*/ 50 w 106"/>
                  <a:gd name="T1" fmla="*/ 11 h 83"/>
                  <a:gd name="T2" fmla="*/ 51 w 106"/>
                  <a:gd name="T3" fmla="*/ 11 h 83"/>
                  <a:gd name="T4" fmla="*/ 51 w 106"/>
                  <a:gd name="T5" fmla="*/ 43 h 83"/>
                  <a:gd name="T6" fmla="*/ 19 w 106"/>
                  <a:gd name="T7" fmla="*/ 27 h 83"/>
                  <a:gd name="T8" fmla="*/ 19 w 106"/>
                  <a:gd name="T9" fmla="*/ 26 h 83"/>
                  <a:gd name="T10" fmla="*/ 55 w 106"/>
                  <a:gd name="T11" fmla="*/ 42 h 83"/>
                  <a:gd name="T12" fmla="*/ 56 w 106"/>
                  <a:gd name="T13" fmla="*/ 43 h 83"/>
                  <a:gd name="T14" fmla="*/ 87 w 106"/>
                  <a:gd name="T15" fmla="*/ 27 h 83"/>
                  <a:gd name="T16" fmla="*/ 56 w 106"/>
                  <a:gd name="T17" fmla="*/ 11 h 83"/>
                  <a:gd name="T18" fmla="*/ 55 w 106"/>
                  <a:gd name="T19" fmla="*/ 11 h 83"/>
                  <a:gd name="T20" fmla="*/ 15 w 106"/>
                  <a:gd name="T21" fmla="*/ 29 h 83"/>
                  <a:gd name="T22" fmla="*/ 1 w 106"/>
                  <a:gd name="T23" fmla="*/ 35 h 83"/>
                  <a:gd name="T24" fmla="*/ 1 w 106"/>
                  <a:gd name="T25" fmla="*/ 37 h 83"/>
                  <a:gd name="T26" fmla="*/ 34 w 106"/>
                  <a:gd name="T27" fmla="*/ 53 h 83"/>
                  <a:gd name="T28" fmla="*/ 48 w 106"/>
                  <a:gd name="T29" fmla="*/ 46 h 83"/>
                  <a:gd name="T30" fmla="*/ 105 w 106"/>
                  <a:gd name="T31" fmla="*/ 16 h 83"/>
                  <a:gd name="T32" fmla="*/ 105 w 106"/>
                  <a:gd name="T33" fmla="*/ 18 h 83"/>
                  <a:gd name="T34" fmla="*/ 91 w 106"/>
                  <a:gd name="T35" fmla="*/ 25 h 83"/>
                  <a:gd name="T36" fmla="*/ 58 w 106"/>
                  <a:gd name="T37" fmla="*/ 8 h 83"/>
                  <a:gd name="T38" fmla="*/ 72 w 106"/>
                  <a:gd name="T39" fmla="*/ 0 h 83"/>
                  <a:gd name="T40" fmla="*/ 105 w 106"/>
                  <a:gd name="T41" fmla="*/ 16 h 83"/>
                  <a:gd name="T42" fmla="*/ 106 w 106"/>
                  <a:gd name="T43" fmla="*/ 36 h 83"/>
                  <a:gd name="T44" fmla="*/ 72 w 106"/>
                  <a:gd name="T45" fmla="*/ 53 h 83"/>
                  <a:gd name="T46" fmla="*/ 58 w 106"/>
                  <a:gd name="T47" fmla="*/ 47 h 83"/>
                  <a:gd name="T48" fmla="*/ 58 w 106"/>
                  <a:gd name="T49" fmla="*/ 45 h 83"/>
                  <a:gd name="T50" fmla="*/ 92 w 106"/>
                  <a:gd name="T51" fmla="*/ 29 h 83"/>
                  <a:gd name="T52" fmla="*/ 48 w 106"/>
                  <a:gd name="T53" fmla="*/ 7 h 83"/>
                  <a:gd name="T54" fmla="*/ 33 w 106"/>
                  <a:gd name="T55" fmla="*/ 0 h 83"/>
                  <a:gd name="T56" fmla="*/ 0 w 106"/>
                  <a:gd name="T57" fmla="*/ 17 h 83"/>
                  <a:gd name="T58" fmla="*/ 14 w 106"/>
                  <a:gd name="T59" fmla="*/ 25 h 83"/>
                  <a:gd name="T60" fmla="*/ 48 w 106"/>
                  <a:gd name="T61" fmla="*/ 9 h 83"/>
                  <a:gd name="T62" fmla="*/ 48 w 106"/>
                  <a:gd name="T63" fmla="*/ 7 h 83"/>
                  <a:gd name="T64" fmla="*/ 55 w 106"/>
                  <a:gd name="T65" fmla="*/ 82 h 83"/>
                  <a:gd name="T66" fmla="*/ 56 w 106"/>
                  <a:gd name="T67" fmla="*/ 83 h 83"/>
                  <a:gd name="T68" fmla="*/ 90 w 106"/>
                  <a:gd name="T69" fmla="*/ 65 h 83"/>
                  <a:gd name="T70" fmla="*/ 89 w 106"/>
                  <a:gd name="T71" fmla="*/ 49 h 83"/>
                  <a:gd name="T72" fmla="*/ 73 w 106"/>
                  <a:gd name="T73" fmla="*/ 57 h 83"/>
                  <a:gd name="T74" fmla="*/ 72 w 106"/>
                  <a:gd name="T75" fmla="*/ 57 h 83"/>
                  <a:gd name="T76" fmla="*/ 56 w 106"/>
                  <a:gd name="T77" fmla="*/ 49 h 83"/>
                  <a:gd name="T78" fmla="*/ 55 w 106"/>
                  <a:gd name="T79" fmla="*/ 50 h 83"/>
                  <a:gd name="T80" fmla="*/ 17 w 106"/>
                  <a:gd name="T81" fmla="*/ 49 h 83"/>
                  <a:gd name="T82" fmla="*/ 33 w 106"/>
                  <a:gd name="T83" fmla="*/ 57 h 83"/>
                  <a:gd name="T84" fmla="*/ 50 w 106"/>
                  <a:gd name="T85" fmla="*/ 49 h 83"/>
                  <a:gd name="T86" fmla="*/ 51 w 106"/>
                  <a:gd name="T87" fmla="*/ 50 h 83"/>
                  <a:gd name="T88" fmla="*/ 51 w 106"/>
                  <a:gd name="T89" fmla="*/ 83 h 83"/>
                  <a:gd name="T90" fmla="*/ 17 w 106"/>
                  <a:gd name="T91" fmla="*/ 66 h 83"/>
                  <a:gd name="T92" fmla="*/ 16 w 106"/>
                  <a:gd name="T93" fmla="*/ 5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6" h="83">
                    <a:moveTo>
                      <a:pt x="19" y="26"/>
                    </a:moveTo>
                    <a:cubicBezTo>
                      <a:pt x="50" y="11"/>
                      <a:pt x="50" y="11"/>
                      <a:pt x="50" y="11"/>
                    </a:cubicBezTo>
                    <a:cubicBezTo>
                      <a:pt x="50" y="11"/>
                      <a:pt x="51" y="11"/>
                      <a:pt x="51" y="11"/>
                    </a:cubicBezTo>
                    <a:cubicBezTo>
                      <a:pt x="51" y="11"/>
                      <a:pt x="51" y="11"/>
                      <a:pt x="51" y="11"/>
                    </a:cubicBezTo>
                    <a:cubicBezTo>
                      <a:pt x="51" y="42"/>
                      <a:pt x="51" y="42"/>
                      <a:pt x="51" y="42"/>
                    </a:cubicBezTo>
                    <a:cubicBezTo>
                      <a:pt x="51" y="42"/>
                      <a:pt x="51" y="43"/>
                      <a:pt x="51" y="43"/>
                    </a:cubicBezTo>
                    <a:cubicBezTo>
                      <a:pt x="51" y="43"/>
                      <a:pt x="50" y="43"/>
                      <a:pt x="50" y="43"/>
                    </a:cubicBezTo>
                    <a:cubicBezTo>
                      <a:pt x="19" y="27"/>
                      <a:pt x="19" y="27"/>
                      <a:pt x="19" y="27"/>
                    </a:cubicBezTo>
                    <a:cubicBezTo>
                      <a:pt x="19" y="27"/>
                      <a:pt x="19" y="27"/>
                      <a:pt x="19" y="27"/>
                    </a:cubicBezTo>
                    <a:cubicBezTo>
                      <a:pt x="19" y="26"/>
                      <a:pt x="19" y="26"/>
                      <a:pt x="19" y="26"/>
                    </a:cubicBezTo>
                    <a:close/>
                    <a:moveTo>
                      <a:pt x="55" y="11"/>
                    </a:moveTo>
                    <a:cubicBezTo>
                      <a:pt x="55" y="42"/>
                      <a:pt x="55" y="42"/>
                      <a:pt x="55" y="42"/>
                    </a:cubicBezTo>
                    <a:cubicBezTo>
                      <a:pt x="55" y="42"/>
                      <a:pt x="55" y="43"/>
                      <a:pt x="55" y="43"/>
                    </a:cubicBezTo>
                    <a:cubicBezTo>
                      <a:pt x="55" y="43"/>
                      <a:pt x="56" y="43"/>
                      <a:pt x="56" y="43"/>
                    </a:cubicBezTo>
                    <a:cubicBezTo>
                      <a:pt x="87" y="27"/>
                      <a:pt x="87" y="27"/>
                      <a:pt x="87" y="27"/>
                    </a:cubicBezTo>
                    <a:cubicBezTo>
                      <a:pt x="87" y="27"/>
                      <a:pt x="87" y="27"/>
                      <a:pt x="87" y="27"/>
                    </a:cubicBezTo>
                    <a:cubicBezTo>
                      <a:pt x="87" y="26"/>
                      <a:pt x="87" y="26"/>
                      <a:pt x="87" y="26"/>
                    </a:cubicBezTo>
                    <a:cubicBezTo>
                      <a:pt x="56" y="11"/>
                      <a:pt x="56" y="11"/>
                      <a:pt x="56" y="11"/>
                    </a:cubicBezTo>
                    <a:cubicBezTo>
                      <a:pt x="56" y="11"/>
                      <a:pt x="55" y="11"/>
                      <a:pt x="55" y="11"/>
                    </a:cubicBezTo>
                    <a:cubicBezTo>
                      <a:pt x="55" y="11"/>
                      <a:pt x="55" y="11"/>
                      <a:pt x="55" y="11"/>
                    </a:cubicBezTo>
                    <a:close/>
                    <a:moveTo>
                      <a:pt x="48" y="45"/>
                    </a:moveTo>
                    <a:cubicBezTo>
                      <a:pt x="15" y="29"/>
                      <a:pt x="15" y="29"/>
                      <a:pt x="15" y="29"/>
                    </a:cubicBezTo>
                    <a:cubicBezTo>
                      <a:pt x="15" y="29"/>
                      <a:pt x="15" y="29"/>
                      <a:pt x="14" y="29"/>
                    </a:cubicBezTo>
                    <a:cubicBezTo>
                      <a:pt x="1" y="35"/>
                      <a:pt x="1" y="35"/>
                      <a:pt x="1" y="35"/>
                    </a:cubicBezTo>
                    <a:cubicBezTo>
                      <a:pt x="1" y="36"/>
                      <a:pt x="0" y="36"/>
                      <a:pt x="0" y="36"/>
                    </a:cubicBezTo>
                    <a:cubicBezTo>
                      <a:pt x="0" y="37"/>
                      <a:pt x="1" y="37"/>
                      <a:pt x="1" y="37"/>
                    </a:cubicBezTo>
                    <a:cubicBezTo>
                      <a:pt x="33" y="53"/>
                      <a:pt x="33" y="53"/>
                      <a:pt x="33" y="53"/>
                    </a:cubicBezTo>
                    <a:cubicBezTo>
                      <a:pt x="34" y="54"/>
                      <a:pt x="34" y="54"/>
                      <a:pt x="34" y="53"/>
                    </a:cubicBezTo>
                    <a:cubicBezTo>
                      <a:pt x="48" y="47"/>
                      <a:pt x="48" y="47"/>
                      <a:pt x="48" y="47"/>
                    </a:cubicBezTo>
                    <a:cubicBezTo>
                      <a:pt x="48" y="47"/>
                      <a:pt x="48" y="46"/>
                      <a:pt x="48" y="46"/>
                    </a:cubicBezTo>
                    <a:cubicBezTo>
                      <a:pt x="48" y="45"/>
                      <a:pt x="48" y="45"/>
                      <a:pt x="48" y="45"/>
                    </a:cubicBezTo>
                    <a:close/>
                    <a:moveTo>
                      <a:pt x="105" y="16"/>
                    </a:moveTo>
                    <a:cubicBezTo>
                      <a:pt x="105" y="17"/>
                      <a:pt x="106" y="17"/>
                      <a:pt x="106" y="17"/>
                    </a:cubicBezTo>
                    <a:cubicBezTo>
                      <a:pt x="106" y="18"/>
                      <a:pt x="105" y="18"/>
                      <a:pt x="105" y="18"/>
                    </a:cubicBezTo>
                    <a:cubicBezTo>
                      <a:pt x="92" y="25"/>
                      <a:pt x="92" y="25"/>
                      <a:pt x="92" y="25"/>
                    </a:cubicBezTo>
                    <a:cubicBezTo>
                      <a:pt x="91" y="25"/>
                      <a:pt x="91" y="25"/>
                      <a:pt x="91" y="25"/>
                    </a:cubicBezTo>
                    <a:cubicBezTo>
                      <a:pt x="58" y="9"/>
                      <a:pt x="58" y="9"/>
                      <a:pt x="58" y="9"/>
                    </a:cubicBezTo>
                    <a:cubicBezTo>
                      <a:pt x="58" y="8"/>
                      <a:pt x="58" y="8"/>
                      <a:pt x="58" y="8"/>
                    </a:cubicBezTo>
                    <a:cubicBezTo>
                      <a:pt x="58" y="7"/>
                      <a:pt x="58" y="7"/>
                      <a:pt x="58" y="7"/>
                    </a:cubicBezTo>
                    <a:cubicBezTo>
                      <a:pt x="72" y="0"/>
                      <a:pt x="72" y="0"/>
                      <a:pt x="72" y="0"/>
                    </a:cubicBezTo>
                    <a:cubicBezTo>
                      <a:pt x="72" y="0"/>
                      <a:pt x="72" y="0"/>
                      <a:pt x="72" y="0"/>
                    </a:cubicBezTo>
                    <a:cubicBezTo>
                      <a:pt x="105" y="16"/>
                      <a:pt x="105" y="16"/>
                      <a:pt x="105" y="16"/>
                    </a:cubicBezTo>
                    <a:close/>
                    <a:moveTo>
                      <a:pt x="105" y="35"/>
                    </a:moveTo>
                    <a:cubicBezTo>
                      <a:pt x="105" y="36"/>
                      <a:pt x="106" y="36"/>
                      <a:pt x="106" y="36"/>
                    </a:cubicBezTo>
                    <a:cubicBezTo>
                      <a:pt x="106" y="37"/>
                      <a:pt x="105" y="37"/>
                      <a:pt x="105" y="37"/>
                    </a:cubicBezTo>
                    <a:cubicBezTo>
                      <a:pt x="72" y="53"/>
                      <a:pt x="72" y="53"/>
                      <a:pt x="72" y="53"/>
                    </a:cubicBezTo>
                    <a:cubicBezTo>
                      <a:pt x="72" y="54"/>
                      <a:pt x="72" y="54"/>
                      <a:pt x="72" y="53"/>
                    </a:cubicBezTo>
                    <a:cubicBezTo>
                      <a:pt x="58" y="47"/>
                      <a:pt x="58" y="47"/>
                      <a:pt x="58" y="47"/>
                    </a:cubicBezTo>
                    <a:cubicBezTo>
                      <a:pt x="58" y="47"/>
                      <a:pt x="58" y="46"/>
                      <a:pt x="58" y="46"/>
                    </a:cubicBezTo>
                    <a:cubicBezTo>
                      <a:pt x="58" y="45"/>
                      <a:pt x="58" y="45"/>
                      <a:pt x="58" y="45"/>
                    </a:cubicBezTo>
                    <a:cubicBezTo>
                      <a:pt x="91" y="29"/>
                      <a:pt x="91" y="29"/>
                      <a:pt x="91" y="29"/>
                    </a:cubicBezTo>
                    <a:cubicBezTo>
                      <a:pt x="91" y="29"/>
                      <a:pt x="91" y="29"/>
                      <a:pt x="92" y="29"/>
                    </a:cubicBezTo>
                    <a:cubicBezTo>
                      <a:pt x="105" y="35"/>
                      <a:pt x="105" y="35"/>
                      <a:pt x="105" y="35"/>
                    </a:cubicBezTo>
                    <a:close/>
                    <a:moveTo>
                      <a:pt x="48" y="7"/>
                    </a:moveTo>
                    <a:cubicBezTo>
                      <a:pt x="34" y="0"/>
                      <a:pt x="34" y="0"/>
                      <a:pt x="34" y="0"/>
                    </a:cubicBezTo>
                    <a:cubicBezTo>
                      <a:pt x="34" y="0"/>
                      <a:pt x="34" y="0"/>
                      <a:pt x="33" y="0"/>
                    </a:cubicBezTo>
                    <a:cubicBezTo>
                      <a:pt x="1" y="16"/>
                      <a:pt x="1" y="16"/>
                      <a:pt x="1" y="16"/>
                    </a:cubicBezTo>
                    <a:cubicBezTo>
                      <a:pt x="1" y="17"/>
                      <a:pt x="0" y="17"/>
                      <a:pt x="0" y="17"/>
                    </a:cubicBezTo>
                    <a:cubicBezTo>
                      <a:pt x="0" y="18"/>
                      <a:pt x="1" y="18"/>
                      <a:pt x="1" y="18"/>
                    </a:cubicBezTo>
                    <a:cubicBezTo>
                      <a:pt x="14" y="25"/>
                      <a:pt x="14" y="25"/>
                      <a:pt x="14" y="25"/>
                    </a:cubicBezTo>
                    <a:cubicBezTo>
                      <a:pt x="15" y="25"/>
                      <a:pt x="15" y="25"/>
                      <a:pt x="15" y="25"/>
                    </a:cubicBezTo>
                    <a:cubicBezTo>
                      <a:pt x="48" y="9"/>
                      <a:pt x="48" y="9"/>
                      <a:pt x="48" y="9"/>
                    </a:cubicBezTo>
                    <a:cubicBezTo>
                      <a:pt x="48" y="8"/>
                      <a:pt x="48" y="8"/>
                      <a:pt x="48" y="8"/>
                    </a:cubicBezTo>
                    <a:cubicBezTo>
                      <a:pt x="48" y="7"/>
                      <a:pt x="48" y="7"/>
                      <a:pt x="48" y="7"/>
                    </a:cubicBezTo>
                    <a:close/>
                    <a:moveTo>
                      <a:pt x="55" y="50"/>
                    </a:moveTo>
                    <a:cubicBezTo>
                      <a:pt x="55" y="82"/>
                      <a:pt x="55" y="82"/>
                      <a:pt x="55" y="82"/>
                    </a:cubicBezTo>
                    <a:cubicBezTo>
                      <a:pt x="55" y="82"/>
                      <a:pt x="55" y="83"/>
                      <a:pt x="55" y="83"/>
                    </a:cubicBezTo>
                    <a:cubicBezTo>
                      <a:pt x="55" y="83"/>
                      <a:pt x="56" y="83"/>
                      <a:pt x="56" y="83"/>
                    </a:cubicBezTo>
                    <a:cubicBezTo>
                      <a:pt x="89" y="66"/>
                      <a:pt x="89" y="66"/>
                      <a:pt x="89" y="66"/>
                    </a:cubicBezTo>
                    <a:cubicBezTo>
                      <a:pt x="89" y="66"/>
                      <a:pt x="90" y="66"/>
                      <a:pt x="90" y="65"/>
                    </a:cubicBezTo>
                    <a:cubicBezTo>
                      <a:pt x="90" y="50"/>
                      <a:pt x="90" y="50"/>
                      <a:pt x="90" y="50"/>
                    </a:cubicBezTo>
                    <a:cubicBezTo>
                      <a:pt x="90" y="50"/>
                      <a:pt x="89" y="49"/>
                      <a:pt x="89" y="49"/>
                    </a:cubicBezTo>
                    <a:cubicBezTo>
                      <a:pt x="89" y="49"/>
                      <a:pt x="89" y="49"/>
                      <a:pt x="88" y="49"/>
                    </a:cubicBezTo>
                    <a:cubicBezTo>
                      <a:pt x="73" y="57"/>
                      <a:pt x="73" y="57"/>
                      <a:pt x="73" y="57"/>
                    </a:cubicBezTo>
                    <a:cubicBezTo>
                      <a:pt x="72" y="57"/>
                      <a:pt x="72" y="57"/>
                      <a:pt x="72" y="57"/>
                    </a:cubicBezTo>
                    <a:cubicBezTo>
                      <a:pt x="72" y="57"/>
                      <a:pt x="72" y="57"/>
                      <a:pt x="72" y="57"/>
                    </a:cubicBezTo>
                    <a:cubicBezTo>
                      <a:pt x="71" y="57"/>
                      <a:pt x="71" y="57"/>
                      <a:pt x="71" y="57"/>
                    </a:cubicBezTo>
                    <a:cubicBezTo>
                      <a:pt x="56" y="49"/>
                      <a:pt x="56" y="49"/>
                      <a:pt x="56" y="49"/>
                    </a:cubicBezTo>
                    <a:cubicBezTo>
                      <a:pt x="56" y="49"/>
                      <a:pt x="55" y="49"/>
                      <a:pt x="55" y="49"/>
                    </a:cubicBezTo>
                    <a:cubicBezTo>
                      <a:pt x="55" y="49"/>
                      <a:pt x="55" y="50"/>
                      <a:pt x="55" y="50"/>
                    </a:cubicBezTo>
                    <a:close/>
                    <a:moveTo>
                      <a:pt x="16" y="50"/>
                    </a:moveTo>
                    <a:cubicBezTo>
                      <a:pt x="16" y="50"/>
                      <a:pt x="17" y="49"/>
                      <a:pt x="17" y="49"/>
                    </a:cubicBezTo>
                    <a:cubicBezTo>
                      <a:pt x="17" y="49"/>
                      <a:pt x="17" y="49"/>
                      <a:pt x="18" y="49"/>
                    </a:cubicBezTo>
                    <a:cubicBezTo>
                      <a:pt x="33" y="57"/>
                      <a:pt x="33" y="57"/>
                      <a:pt x="33" y="57"/>
                    </a:cubicBezTo>
                    <a:cubicBezTo>
                      <a:pt x="34" y="57"/>
                      <a:pt x="34" y="57"/>
                      <a:pt x="34" y="57"/>
                    </a:cubicBezTo>
                    <a:cubicBezTo>
                      <a:pt x="50" y="49"/>
                      <a:pt x="50" y="49"/>
                      <a:pt x="50" y="49"/>
                    </a:cubicBezTo>
                    <a:cubicBezTo>
                      <a:pt x="50" y="49"/>
                      <a:pt x="51" y="49"/>
                      <a:pt x="51" y="49"/>
                    </a:cubicBezTo>
                    <a:cubicBezTo>
                      <a:pt x="51" y="49"/>
                      <a:pt x="51" y="50"/>
                      <a:pt x="51" y="50"/>
                    </a:cubicBezTo>
                    <a:cubicBezTo>
                      <a:pt x="51" y="82"/>
                      <a:pt x="51" y="82"/>
                      <a:pt x="51" y="82"/>
                    </a:cubicBezTo>
                    <a:cubicBezTo>
                      <a:pt x="51" y="82"/>
                      <a:pt x="51" y="83"/>
                      <a:pt x="51" y="83"/>
                    </a:cubicBezTo>
                    <a:cubicBezTo>
                      <a:pt x="51" y="83"/>
                      <a:pt x="50" y="83"/>
                      <a:pt x="50" y="83"/>
                    </a:cubicBezTo>
                    <a:cubicBezTo>
                      <a:pt x="17" y="66"/>
                      <a:pt x="17" y="66"/>
                      <a:pt x="17" y="66"/>
                    </a:cubicBezTo>
                    <a:cubicBezTo>
                      <a:pt x="17" y="66"/>
                      <a:pt x="16" y="66"/>
                      <a:pt x="16" y="65"/>
                    </a:cubicBezTo>
                    <a:lnTo>
                      <a:pt x="16" y="50"/>
                    </a:lnTo>
                    <a:close/>
                  </a:path>
                </a:pathLst>
              </a:custGeom>
              <a:solidFill>
                <a:schemeClr val="bg1"/>
              </a:solidFill>
              <a:ln>
                <a:noFill/>
              </a:ln>
            </p:spPr>
            <p:txBody>
              <a:bodyPr anchor="ctr"/>
              <a:lstStyle/>
              <a:p>
                <a:pPr algn="ctr"/>
                <a:endParaRPr/>
              </a:p>
            </p:txBody>
          </p:sp>
        </p:grpSp>
        <p:sp>
          <p:nvSpPr>
            <p:cNvPr id="21" name="Freeform: Shape 31">
              <a:extLst>
                <a:ext uri="{FF2B5EF4-FFF2-40B4-BE49-F238E27FC236}">
                  <a16:creationId xmlns:a16="http://schemas.microsoft.com/office/drawing/2014/main" id="{73F296D7-501C-420C-AA1A-6373B13844DB}"/>
                </a:ext>
              </a:extLst>
            </p:cNvPr>
            <p:cNvSpPr/>
            <p:nvPr/>
          </p:nvSpPr>
          <p:spPr>
            <a:xfrm>
              <a:off x="4896571" y="1226873"/>
              <a:ext cx="1732396" cy="2149520"/>
            </a:xfrm>
            <a:custGeom>
              <a:avLst/>
              <a:gdLst/>
              <a:ahLst/>
              <a:cxnLst>
                <a:cxn ang="0">
                  <a:pos x="wd2" y="hd2"/>
                </a:cxn>
                <a:cxn ang="5400000">
                  <a:pos x="wd2" y="hd2"/>
                </a:cxn>
                <a:cxn ang="10800000">
                  <a:pos x="wd2" y="hd2"/>
                </a:cxn>
                <a:cxn ang="16200000">
                  <a:pos x="wd2" y="hd2"/>
                </a:cxn>
              </a:cxnLst>
              <a:rect l="0" t="0" r="r" b="b"/>
              <a:pathLst>
                <a:path w="21538" h="21445" extrusionOk="0">
                  <a:moveTo>
                    <a:pt x="0" y="21445"/>
                  </a:moveTo>
                  <a:cubicBezTo>
                    <a:pt x="383" y="20102"/>
                    <a:pt x="1027" y="18810"/>
                    <a:pt x="1930" y="17647"/>
                  </a:cubicBezTo>
                  <a:cubicBezTo>
                    <a:pt x="2825" y="16481"/>
                    <a:pt x="3956" y="15436"/>
                    <a:pt x="5272" y="14572"/>
                  </a:cubicBezTo>
                  <a:cubicBezTo>
                    <a:pt x="6589" y="13709"/>
                    <a:pt x="8076" y="13018"/>
                    <a:pt x="9665" y="12543"/>
                  </a:cubicBezTo>
                  <a:cubicBezTo>
                    <a:pt x="11255" y="12071"/>
                    <a:pt x="12939" y="11806"/>
                    <a:pt x="14633" y="11779"/>
                  </a:cubicBezTo>
                  <a:lnTo>
                    <a:pt x="14637" y="11778"/>
                  </a:lnTo>
                  <a:lnTo>
                    <a:pt x="14648" y="11778"/>
                  </a:lnTo>
                  <a:cubicBezTo>
                    <a:pt x="15129" y="11748"/>
                    <a:pt x="15623" y="11687"/>
                    <a:pt x="16097" y="11580"/>
                  </a:cubicBezTo>
                  <a:cubicBezTo>
                    <a:pt x="16571" y="11475"/>
                    <a:pt x="17033" y="11332"/>
                    <a:pt x="17472" y="11154"/>
                  </a:cubicBezTo>
                  <a:cubicBezTo>
                    <a:pt x="18351" y="10797"/>
                    <a:pt x="19139" y="10299"/>
                    <a:pt x="19778" y="9699"/>
                  </a:cubicBezTo>
                  <a:cubicBezTo>
                    <a:pt x="20418" y="9099"/>
                    <a:pt x="20901" y="8393"/>
                    <a:pt x="21196" y="7641"/>
                  </a:cubicBezTo>
                  <a:cubicBezTo>
                    <a:pt x="21489" y="6889"/>
                    <a:pt x="21600" y="6092"/>
                    <a:pt x="21504" y="5309"/>
                  </a:cubicBezTo>
                  <a:cubicBezTo>
                    <a:pt x="21411" y="4526"/>
                    <a:pt x="21120" y="3761"/>
                    <a:pt x="20657" y="3072"/>
                  </a:cubicBezTo>
                  <a:cubicBezTo>
                    <a:pt x="20194" y="2383"/>
                    <a:pt x="19561" y="1770"/>
                    <a:pt x="18806" y="1280"/>
                  </a:cubicBezTo>
                  <a:cubicBezTo>
                    <a:pt x="17294" y="299"/>
                    <a:pt x="15287" y="-155"/>
                    <a:pt x="13386" y="47"/>
                  </a:cubicBezTo>
                  <a:cubicBezTo>
                    <a:pt x="13863" y="16"/>
                    <a:pt x="14342" y="25"/>
                    <a:pt x="14815" y="70"/>
                  </a:cubicBezTo>
                  <a:cubicBezTo>
                    <a:pt x="15289" y="113"/>
                    <a:pt x="15756" y="193"/>
                    <a:pt x="16208" y="310"/>
                  </a:cubicBezTo>
                  <a:cubicBezTo>
                    <a:pt x="17112" y="542"/>
                    <a:pt x="17952" y="922"/>
                    <a:pt x="18668" y="1414"/>
                  </a:cubicBezTo>
                  <a:cubicBezTo>
                    <a:pt x="19388" y="1902"/>
                    <a:pt x="19983" y="2506"/>
                    <a:pt x="20411" y="3176"/>
                  </a:cubicBezTo>
                  <a:cubicBezTo>
                    <a:pt x="20840" y="3846"/>
                    <a:pt x="21097" y="4584"/>
                    <a:pt x="21166" y="5332"/>
                  </a:cubicBezTo>
                  <a:cubicBezTo>
                    <a:pt x="21233" y="6080"/>
                    <a:pt x="21123" y="6838"/>
                    <a:pt x="20834" y="7548"/>
                  </a:cubicBezTo>
                  <a:cubicBezTo>
                    <a:pt x="20545" y="8259"/>
                    <a:pt x="20076" y="8921"/>
                    <a:pt x="19468" y="9485"/>
                  </a:cubicBezTo>
                  <a:cubicBezTo>
                    <a:pt x="18862" y="10051"/>
                    <a:pt x="18115" y="10519"/>
                    <a:pt x="17284" y="10853"/>
                  </a:cubicBezTo>
                  <a:cubicBezTo>
                    <a:pt x="16450" y="11189"/>
                    <a:pt x="15546" y="11385"/>
                    <a:pt x="14608" y="11442"/>
                  </a:cubicBezTo>
                  <a:lnTo>
                    <a:pt x="14623" y="11441"/>
                  </a:lnTo>
                  <a:cubicBezTo>
                    <a:pt x="12884" y="11477"/>
                    <a:pt x="11149" y="11746"/>
                    <a:pt x="9527" y="12250"/>
                  </a:cubicBezTo>
                  <a:cubicBezTo>
                    <a:pt x="7903" y="12749"/>
                    <a:pt x="6387" y="13472"/>
                    <a:pt x="5071" y="14379"/>
                  </a:cubicBezTo>
                  <a:cubicBezTo>
                    <a:pt x="3755" y="15285"/>
                    <a:pt x="2626" y="16365"/>
                    <a:pt x="1761" y="17566"/>
                  </a:cubicBezTo>
                  <a:cubicBezTo>
                    <a:pt x="904" y="18770"/>
                    <a:pt x="295" y="20086"/>
                    <a:pt x="0" y="21445"/>
                  </a:cubicBezTo>
                  <a:close/>
                </a:path>
              </a:pathLst>
            </a:custGeom>
            <a:solidFill>
              <a:schemeClr val="accent2"/>
            </a:solidFill>
            <a:ln w="12700">
              <a:noFill/>
              <a:miter lim="400000"/>
            </a:ln>
          </p:spPr>
          <p:txBody>
            <a:bodyPr anchor="ctr"/>
            <a:lstStyle/>
            <a:p>
              <a:pPr algn="ctr"/>
              <a:endParaRPr/>
            </a:p>
          </p:txBody>
        </p:sp>
        <p:grpSp>
          <p:nvGrpSpPr>
            <p:cNvPr id="22" name="Group 13">
              <a:extLst>
                <a:ext uri="{FF2B5EF4-FFF2-40B4-BE49-F238E27FC236}">
                  <a16:creationId xmlns:a16="http://schemas.microsoft.com/office/drawing/2014/main" id="{B8B6891B-0C87-4DD0-8EF2-08FEA0D9B71D}"/>
                </a:ext>
              </a:extLst>
            </p:cNvPr>
            <p:cNvGrpSpPr/>
            <p:nvPr/>
          </p:nvGrpSpPr>
          <p:grpSpPr>
            <a:xfrm>
              <a:off x="5576923" y="1226873"/>
              <a:ext cx="905415" cy="905391"/>
              <a:chOff x="5576923" y="1226873"/>
              <a:chExt cx="905415" cy="905391"/>
            </a:xfrm>
          </p:grpSpPr>
          <p:sp>
            <p:nvSpPr>
              <p:cNvPr id="26" name="Freeform: Shape 32">
                <a:extLst>
                  <a:ext uri="{FF2B5EF4-FFF2-40B4-BE49-F238E27FC236}">
                    <a16:creationId xmlns:a16="http://schemas.microsoft.com/office/drawing/2014/main" id="{EE346877-5077-4476-A08A-A60CDEEEC033}"/>
                  </a:ext>
                </a:extLst>
              </p:cNvPr>
              <p:cNvSpPr/>
              <p:nvPr/>
            </p:nvSpPr>
            <p:spPr>
              <a:xfrm>
                <a:off x="5576923" y="1226873"/>
                <a:ext cx="905415" cy="905391"/>
              </a:xfrm>
              <a:custGeom>
                <a:avLst/>
                <a:gdLst/>
                <a:ahLst/>
                <a:cxnLst>
                  <a:cxn ang="0">
                    <a:pos x="wd2" y="hd2"/>
                  </a:cxn>
                  <a:cxn ang="5400000">
                    <a:pos x="wd2" y="hd2"/>
                  </a:cxn>
                  <a:cxn ang="10800000">
                    <a:pos x="wd2" y="hd2"/>
                  </a:cxn>
                  <a:cxn ang="16200000">
                    <a:pos x="wd2" y="hd2"/>
                  </a:cxn>
                </a:cxnLst>
                <a:rect l="0" t="0" r="r" b="b"/>
                <a:pathLst>
                  <a:path w="19023" h="19022" extrusionOk="0">
                    <a:moveTo>
                      <a:pt x="14987" y="1735"/>
                    </a:moveTo>
                    <a:cubicBezTo>
                      <a:pt x="19282" y="4760"/>
                      <a:pt x="20311" y="10693"/>
                      <a:pt x="17287" y="14987"/>
                    </a:cubicBezTo>
                    <a:cubicBezTo>
                      <a:pt x="14262" y="19282"/>
                      <a:pt x="8329" y="20311"/>
                      <a:pt x="4035" y="17287"/>
                    </a:cubicBezTo>
                    <a:cubicBezTo>
                      <a:pt x="-260" y="14263"/>
                      <a:pt x="-1289" y="8330"/>
                      <a:pt x="1735" y="4035"/>
                    </a:cubicBezTo>
                    <a:cubicBezTo>
                      <a:pt x="4759" y="-258"/>
                      <a:pt x="10693" y="-1289"/>
                      <a:pt x="14987" y="1735"/>
                    </a:cubicBezTo>
                    <a:close/>
                  </a:path>
                </a:pathLst>
              </a:custGeom>
              <a:solidFill>
                <a:schemeClr val="accent2"/>
              </a:solidFill>
              <a:ln w="12700" cap="flat">
                <a:noFill/>
                <a:miter lim="400000"/>
              </a:ln>
              <a:effectLst/>
            </p:spPr>
            <p:txBody>
              <a:bodyPr anchor="ctr"/>
              <a:lstStyle/>
              <a:p>
                <a:pPr algn="ctr"/>
                <a:endParaRPr/>
              </a:p>
            </p:txBody>
          </p:sp>
          <p:sp>
            <p:nvSpPr>
              <p:cNvPr id="27" name="Freeform: Shape 30">
                <a:extLst>
                  <a:ext uri="{FF2B5EF4-FFF2-40B4-BE49-F238E27FC236}">
                    <a16:creationId xmlns:a16="http://schemas.microsoft.com/office/drawing/2014/main" id="{20106008-E307-48BD-8065-2EB2B7FF909C}"/>
                  </a:ext>
                </a:extLst>
              </p:cNvPr>
              <p:cNvSpPr>
                <a:spLocks noChangeAspect="1"/>
              </p:cNvSpPr>
              <p:nvPr/>
            </p:nvSpPr>
            <p:spPr bwMode="auto">
              <a:xfrm>
                <a:off x="5855474" y="1477880"/>
                <a:ext cx="331828" cy="365106"/>
              </a:xfrm>
              <a:custGeom>
                <a:avLst/>
                <a:gdLst>
                  <a:gd name="T0" fmla="+- 0 10795 54"/>
                  <a:gd name="T1" fmla="*/ T0 w 21483"/>
                  <a:gd name="T2" fmla="*/ 10800 h 21600"/>
                  <a:gd name="T3" fmla="+- 0 10795 54"/>
                  <a:gd name="T4" fmla="*/ T3 w 21483"/>
                  <a:gd name="T5" fmla="*/ 10800 h 21600"/>
                  <a:gd name="T6" fmla="+- 0 10795 54"/>
                  <a:gd name="T7" fmla="*/ T6 w 21483"/>
                  <a:gd name="T8" fmla="*/ 10800 h 21600"/>
                  <a:gd name="T9" fmla="+- 0 10795 54"/>
                  <a:gd name="T10" fmla="*/ T9 w 21483"/>
                  <a:gd name="T11" fmla="*/ 10800 h 21600"/>
                </a:gdLst>
                <a:ahLst/>
                <a:cxnLst>
                  <a:cxn ang="0">
                    <a:pos x="T1" y="T2"/>
                  </a:cxn>
                  <a:cxn ang="0">
                    <a:pos x="T4" y="T5"/>
                  </a:cxn>
                  <a:cxn ang="0">
                    <a:pos x="T7" y="T8"/>
                  </a:cxn>
                  <a:cxn ang="0">
                    <a:pos x="T10" y="T11"/>
                  </a:cxn>
                </a:cxnLst>
                <a:rect l="0" t="0" r="r" b="b"/>
                <a:pathLst>
                  <a:path w="21483" h="21600">
                    <a:moveTo>
                      <a:pt x="20490" y="581"/>
                    </a:moveTo>
                    <a:cubicBezTo>
                      <a:pt x="20984" y="1781"/>
                      <a:pt x="21295" y="3048"/>
                      <a:pt x="21421" y="4387"/>
                    </a:cubicBezTo>
                    <a:cubicBezTo>
                      <a:pt x="21545" y="5722"/>
                      <a:pt x="21482" y="7179"/>
                      <a:pt x="21220" y="8744"/>
                    </a:cubicBezTo>
                    <a:cubicBezTo>
                      <a:pt x="20549" y="13134"/>
                      <a:pt x="18385" y="16469"/>
                      <a:pt x="14732" y="18748"/>
                    </a:cubicBezTo>
                    <a:cubicBezTo>
                      <a:pt x="13010" y="19857"/>
                      <a:pt x="11265" y="20408"/>
                      <a:pt x="9505" y="20408"/>
                    </a:cubicBezTo>
                    <a:cubicBezTo>
                      <a:pt x="8354" y="20408"/>
                      <a:pt x="7208" y="20165"/>
                      <a:pt x="6064" y="19682"/>
                    </a:cubicBezTo>
                    <a:cubicBezTo>
                      <a:pt x="5893" y="19609"/>
                      <a:pt x="5725" y="19519"/>
                      <a:pt x="5556" y="19411"/>
                    </a:cubicBezTo>
                    <a:cubicBezTo>
                      <a:pt x="5388" y="19301"/>
                      <a:pt x="5221" y="19191"/>
                      <a:pt x="5058" y="19075"/>
                    </a:cubicBezTo>
                    <a:cubicBezTo>
                      <a:pt x="4840" y="18928"/>
                      <a:pt x="4625" y="18790"/>
                      <a:pt x="4414" y="18660"/>
                    </a:cubicBezTo>
                    <a:cubicBezTo>
                      <a:pt x="4199" y="18527"/>
                      <a:pt x="4017" y="18465"/>
                      <a:pt x="3857" y="18465"/>
                    </a:cubicBezTo>
                    <a:cubicBezTo>
                      <a:pt x="3785" y="18485"/>
                      <a:pt x="3698" y="18561"/>
                      <a:pt x="3598" y="18700"/>
                    </a:cubicBezTo>
                    <a:cubicBezTo>
                      <a:pt x="3497" y="18841"/>
                      <a:pt x="3392" y="18996"/>
                      <a:pt x="3287" y="19174"/>
                    </a:cubicBezTo>
                    <a:cubicBezTo>
                      <a:pt x="3184" y="19349"/>
                      <a:pt x="3085" y="19536"/>
                      <a:pt x="2989" y="19728"/>
                    </a:cubicBezTo>
                    <a:cubicBezTo>
                      <a:pt x="2898" y="19922"/>
                      <a:pt x="2821" y="20072"/>
                      <a:pt x="2760" y="20179"/>
                    </a:cubicBezTo>
                    <a:cubicBezTo>
                      <a:pt x="2655" y="20388"/>
                      <a:pt x="2557" y="20575"/>
                      <a:pt x="2463" y="20741"/>
                    </a:cubicBezTo>
                    <a:cubicBezTo>
                      <a:pt x="2372" y="20908"/>
                      <a:pt x="2285" y="21055"/>
                      <a:pt x="2213" y="21182"/>
                    </a:cubicBezTo>
                    <a:cubicBezTo>
                      <a:pt x="2025" y="21461"/>
                      <a:pt x="1787" y="21599"/>
                      <a:pt x="1494" y="21599"/>
                    </a:cubicBezTo>
                    <a:lnTo>
                      <a:pt x="1450" y="21599"/>
                    </a:lnTo>
                    <a:cubicBezTo>
                      <a:pt x="1235" y="21583"/>
                      <a:pt x="1050" y="21526"/>
                      <a:pt x="895" y="21433"/>
                    </a:cubicBezTo>
                    <a:cubicBezTo>
                      <a:pt x="743" y="21334"/>
                      <a:pt x="617" y="21224"/>
                      <a:pt x="521" y="21097"/>
                    </a:cubicBezTo>
                    <a:cubicBezTo>
                      <a:pt x="425" y="20975"/>
                      <a:pt x="348" y="20846"/>
                      <a:pt x="292" y="20716"/>
                    </a:cubicBezTo>
                    <a:cubicBezTo>
                      <a:pt x="236" y="20586"/>
                      <a:pt x="198" y="20484"/>
                      <a:pt x="184" y="20408"/>
                    </a:cubicBezTo>
                    <a:cubicBezTo>
                      <a:pt x="-17" y="20077"/>
                      <a:pt x="-54" y="19724"/>
                      <a:pt x="74" y="19355"/>
                    </a:cubicBezTo>
                    <a:cubicBezTo>
                      <a:pt x="222" y="18877"/>
                      <a:pt x="430" y="18479"/>
                      <a:pt x="699" y="18152"/>
                    </a:cubicBezTo>
                    <a:cubicBezTo>
                      <a:pt x="970" y="17827"/>
                      <a:pt x="1235" y="17536"/>
                      <a:pt x="1494" y="17276"/>
                    </a:cubicBezTo>
                    <a:cubicBezTo>
                      <a:pt x="1712" y="17068"/>
                      <a:pt x="1901" y="16873"/>
                      <a:pt x="2061" y="16692"/>
                    </a:cubicBezTo>
                    <a:cubicBezTo>
                      <a:pt x="2222" y="16511"/>
                      <a:pt x="2325" y="16319"/>
                      <a:pt x="2367" y="16113"/>
                    </a:cubicBezTo>
                    <a:cubicBezTo>
                      <a:pt x="2383" y="16057"/>
                      <a:pt x="2383" y="16003"/>
                      <a:pt x="2367" y="15949"/>
                    </a:cubicBezTo>
                    <a:cubicBezTo>
                      <a:pt x="2353" y="15899"/>
                      <a:pt x="2318" y="15783"/>
                      <a:pt x="2257" y="15611"/>
                    </a:cubicBezTo>
                    <a:cubicBezTo>
                      <a:pt x="2213" y="15503"/>
                      <a:pt x="2168" y="15379"/>
                      <a:pt x="2128" y="15241"/>
                    </a:cubicBezTo>
                    <a:cubicBezTo>
                      <a:pt x="2086" y="15100"/>
                      <a:pt x="2051" y="14941"/>
                      <a:pt x="2021" y="14761"/>
                    </a:cubicBezTo>
                    <a:cubicBezTo>
                      <a:pt x="1836" y="13321"/>
                      <a:pt x="1883" y="11988"/>
                      <a:pt x="2166" y="10774"/>
                    </a:cubicBezTo>
                    <a:cubicBezTo>
                      <a:pt x="2449" y="9557"/>
                      <a:pt x="2898" y="8464"/>
                      <a:pt x="3509" y="7493"/>
                    </a:cubicBezTo>
                    <a:cubicBezTo>
                      <a:pt x="4122" y="6527"/>
                      <a:pt x="4852" y="5689"/>
                      <a:pt x="5694" y="4986"/>
                    </a:cubicBezTo>
                    <a:cubicBezTo>
                      <a:pt x="6539" y="4283"/>
                      <a:pt x="7416" y="3741"/>
                      <a:pt x="8326" y="3351"/>
                    </a:cubicBezTo>
                    <a:cubicBezTo>
                      <a:pt x="8939" y="3091"/>
                      <a:pt x="9611" y="2939"/>
                      <a:pt x="10336" y="2894"/>
                    </a:cubicBezTo>
                    <a:cubicBezTo>
                      <a:pt x="11066" y="2848"/>
                      <a:pt x="11826" y="2817"/>
                      <a:pt x="12617" y="2798"/>
                    </a:cubicBezTo>
                    <a:cubicBezTo>
                      <a:pt x="13073" y="2798"/>
                      <a:pt x="13546" y="2789"/>
                      <a:pt x="14037" y="2772"/>
                    </a:cubicBezTo>
                    <a:cubicBezTo>
                      <a:pt x="14531" y="2752"/>
                      <a:pt x="15008" y="2704"/>
                      <a:pt x="15469" y="2623"/>
                    </a:cubicBezTo>
                    <a:cubicBezTo>
                      <a:pt x="15926" y="2541"/>
                      <a:pt x="16351" y="2414"/>
                      <a:pt x="16740" y="2239"/>
                    </a:cubicBezTo>
                    <a:cubicBezTo>
                      <a:pt x="17128" y="2064"/>
                      <a:pt x="17446" y="1815"/>
                      <a:pt x="17692" y="1499"/>
                    </a:cubicBezTo>
                    <a:cubicBezTo>
                      <a:pt x="17839" y="1321"/>
                      <a:pt x="17984" y="1135"/>
                      <a:pt x="18125" y="948"/>
                    </a:cubicBezTo>
                    <a:cubicBezTo>
                      <a:pt x="18261" y="756"/>
                      <a:pt x="18403" y="595"/>
                      <a:pt x="18548" y="460"/>
                    </a:cubicBezTo>
                    <a:cubicBezTo>
                      <a:pt x="18696" y="324"/>
                      <a:pt x="18855" y="214"/>
                      <a:pt x="19028" y="129"/>
                    </a:cubicBezTo>
                    <a:cubicBezTo>
                      <a:pt x="19206" y="42"/>
                      <a:pt x="19423" y="0"/>
                      <a:pt x="19688" y="0"/>
                    </a:cubicBezTo>
                    <a:cubicBezTo>
                      <a:pt x="19856" y="0"/>
                      <a:pt x="20015" y="50"/>
                      <a:pt x="20163" y="155"/>
                    </a:cubicBezTo>
                    <a:cubicBezTo>
                      <a:pt x="20308" y="261"/>
                      <a:pt x="20418" y="400"/>
                      <a:pt x="20490" y="581"/>
                    </a:cubicBezTo>
                    <a:moveTo>
                      <a:pt x="15350" y="9977"/>
                    </a:moveTo>
                    <a:cubicBezTo>
                      <a:pt x="15596" y="10017"/>
                      <a:pt x="15811" y="9927"/>
                      <a:pt x="15993" y="9712"/>
                    </a:cubicBezTo>
                    <a:cubicBezTo>
                      <a:pt x="16178" y="9503"/>
                      <a:pt x="16276" y="9249"/>
                      <a:pt x="16291" y="8953"/>
                    </a:cubicBezTo>
                    <a:cubicBezTo>
                      <a:pt x="16305" y="8636"/>
                      <a:pt x="16230" y="8374"/>
                      <a:pt x="16064" y="8159"/>
                    </a:cubicBezTo>
                    <a:cubicBezTo>
                      <a:pt x="15893" y="7947"/>
                      <a:pt x="15680" y="7832"/>
                      <a:pt x="15418" y="7815"/>
                    </a:cubicBezTo>
                    <a:cubicBezTo>
                      <a:pt x="14321" y="7761"/>
                      <a:pt x="13284" y="7834"/>
                      <a:pt x="12315" y="8038"/>
                    </a:cubicBezTo>
                    <a:cubicBezTo>
                      <a:pt x="11344" y="8241"/>
                      <a:pt x="10425" y="8571"/>
                      <a:pt x="9550" y="9032"/>
                    </a:cubicBezTo>
                    <a:cubicBezTo>
                      <a:pt x="8673" y="9492"/>
                      <a:pt x="7842" y="10090"/>
                      <a:pt x="7046" y="10830"/>
                    </a:cubicBezTo>
                    <a:cubicBezTo>
                      <a:pt x="6249" y="11567"/>
                      <a:pt x="5479" y="12465"/>
                      <a:pt x="4732" y="13518"/>
                    </a:cubicBezTo>
                    <a:cubicBezTo>
                      <a:pt x="4562" y="13764"/>
                      <a:pt x="4482" y="14032"/>
                      <a:pt x="4496" y="14323"/>
                    </a:cubicBezTo>
                    <a:cubicBezTo>
                      <a:pt x="4510" y="14617"/>
                      <a:pt x="4620" y="14862"/>
                      <a:pt x="4821" y="15063"/>
                    </a:cubicBezTo>
                    <a:cubicBezTo>
                      <a:pt x="4971" y="15221"/>
                      <a:pt x="5163" y="15311"/>
                      <a:pt x="5392" y="15317"/>
                    </a:cubicBezTo>
                    <a:cubicBezTo>
                      <a:pt x="5668" y="15317"/>
                      <a:pt x="5900" y="15195"/>
                      <a:pt x="6087" y="14953"/>
                    </a:cubicBezTo>
                    <a:cubicBezTo>
                      <a:pt x="6759" y="14035"/>
                      <a:pt x="7435" y="13244"/>
                      <a:pt x="8116" y="12586"/>
                    </a:cubicBezTo>
                    <a:cubicBezTo>
                      <a:pt x="8794" y="11929"/>
                      <a:pt x="9510" y="11401"/>
                      <a:pt x="10259" y="11005"/>
                    </a:cubicBezTo>
                    <a:cubicBezTo>
                      <a:pt x="11010" y="10610"/>
                      <a:pt x="11801" y="10330"/>
                      <a:pt x="12636" y="10167"/>
                    </a:cubicBezTo>
                    <a:cubicBezTo>
                      <a:pt x="13467" y="10003"/>
                      <a:pt x="14372" y="9938"/>
                      <a:pt x="15350" y="9977"/>
                    </a:cubicBezTo>
                  </a:path>
                </a:pathLst>
              </a:custGeom>
              <a:solidFill>
                <a:schemeClr val="bg1"/>
              </a:solidFill>
              <a:ln>
                <a:noFill/>
              </a:ln>
              <a:effectLst/>
            </p:spPr>
            <p:txBody>
              <a:bodyPr anchor="ctr"/>
              <a:lstStyle/>
              <a:p>
                <a:pPr algn="ctr"/>
                <a:endParaRPr/>
              </a:p>
            </p:txBody>
          </p:sp>
        </p:grpSp>
        <p:sp>
          <p:nvSpPr>
            <p:cNvPr id="24" name="Freeform: Shape 34">
              <a:extLst>
                <a:ext uri="{FF2B5EF4-FFF2-40B4-BE49-F238E27FC236}">
                  <a16:creationId xmlns:a16="http://schemas.microsoft.com/office/drawing/2014/main" id="{B38C6D8C-383D-4566-A42E-4F43AB733DC9}"/>
                </a:ext>
              </a:extLst>
            </p:cNvPr>
            <p:cNvSpPr/>
            <p:nvPr/>
          </p:nvSpPr>
          <p:spPr>
            <a:xfrm>
              <a:off x="5247342" y="2768267"/>
              <a:ext cx="1724958" cy="1724980"/>
            </a:xfrm>
            <a:custGeom>
              <a:avLst/>
              <a:gdLst/>
              <a:ahLst/>
              <a:cxnLst>
                <a:cxn ang="0">
                  <a:pos x="wd2" y="hd2"/>
                </a:cxn>
                <a:cxn ang="5400000">
                  <a:pos x="wd2" y="hd2"/>
                </a:cxn>
                <a:cxn ang="10800000">
                  <a:pos x="wd2" y="hd2"/>
                </a:cxn>
                <a:cxn ang="16200000">
                  <a:pos x="wd2" y="hd2"/>
                </a:cxn>
              </a:cxnLst>
              <a:rect l="0" t="0" r="r" b="b"/>
              <a:pathLst>
                <a:path w="20660" h="20660" extrusionOk="0">
                  <a:moveTo>
                    <a:pt x="43" y="9402"/>
                  </a:moveTo>
                  <a:cubicBezTo>
                    <a:pt x="-470" y="15083"/>
                    <a:pt x="3720" y="20105"/>
                    <a:pt x="9402" y="20618"/>
                  </a:cubicBezTo>
                  <a:cubicBezTo>
                    <a:pt x="15083" y="21130"/>
                    <a:pt x="20105" y="16940"/>
                    <a:pt x="20617" y="11258"/>
                  </a:cubicBezTo>
                  <a:cubicBezTo>
                    <a:pt x="21130" y="5576"/>
                    <a:pt x="16939" y="555"/>
                    <a:pt x="11258" y="42"/>
                  </a:cubicBezTo>
                  <a:cubicBezTo>
                    <a:pt x="5576" y="-470"/>
                    <a:pt x="555" y="3720"/>
                    <a:pt x="43" y="9402"/>
                  </a:cubicBezTo>
                  <a:close/>
                </a:path>
              </a:pathLst>
            </a:custGeom>
            <a:solidFill>
              <a:schemeClr val="tx2"/>
            </a:solidFill>
            <a:ln w="12700" cap="flat">
              <a:noFill/>
              <a:miter lim="400000"/>
            </a:ln>
            <a:effectLst/>
          </p:spPr>
          <p:txBody>
            <a:bodyPr anchor="ctr"/>
            <a:lstStyle/>
            <a:p>
              <a:pPr algn="ctr"/>
              <a:endParaRPr/>
            </a:p>
          </p:txBody>
        </p:sp>
      </p:grpSp>
      <p:grpSp>
        <p:nvGrpSpPr>
          <p:cNvPr id="36" name="Group 35">
            <a:extLst>
              <a:ext uri="{FF2B5EF4-FFF2-40B4-BE49-F238E27FC236}">
                <a16:creationId xmlns:a16="http://schemas.microsoft.com/office/drawing/2014/main" id="{A7501C72-E2D8-436E-B2D9-DDC743EC26D5}"/>
              </a:ext>
            </a:extLst>
          </p:cNvPr>
          <p:cNvGrpSpPr/>
          <p:nvPr/>
        </p:nvGrpSpPr>
        <p:grpSpPr>
          <a:xfrm>
            <a:off x="-76200" y="-76200"/>
            <a:ext cx="12420600" cy="769441"/>
            <a:chOff x="1205161" y="-3563"/>
            <a:chExt cx="10901184" cy="769441"/>
          </a:xfrm>
        </p:grpSpPr>
        <p:sp>
          <p:nvSpPr>
            <p:cNvPr id="37" name="Rectangle: Rounded Corners 36">
              <a:extLst>
                <a:ext uri="{FF2B5EF4-FFF2-40B4-BE49-F238E27FC236}">
                  <a16:creationId xmlns:a16="http://schemas.microsoft.com/office/drawing/2014/main" id="{A2508590-C8F2-45B7-978C-B3F2FF68D88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52FB3CF-1792-48CC-88B8-D86DB74C1741}"/>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SỬ DỤNG HỢP LÍ TỰ NHIÊN Ở ĐBSCL</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39" name="TextBox 38">
            <a:extLst>
              <a:ext uri="{FF2B5EF4-FFF2-40B4-BE49-F238E27FC236}">
                <a16:creationId xmlns:a16="http://schemas.microsoft.com/office/drawing/2014/main" id="{24C482BF-C523-40EF-BF82-F5EDFFB4CAB8}"/>
              </a:ext>
            </a:extLst>
          </p:cNvPr>
          <p:cNvSpPr txBox="1"/>
          <p:nvPr/>
        </p:nvSpPr>
        <p:spPr>
          <a:xfrm>
            <a:off x="152399" y="720448"/>
            <a:ext cx="6197652" cy="523220"/>
          </a:xfrm>
          <a:prstGeom prst="rect">
            <a:avLst/>
          </a:prstGeom>
          <a:solidFill>
            <a:srgbClr val="FECA28"/>
          </a:solidFill>
        </p:spPr>
        <p:txBody>
          <a:bodyPr wrap="square">
            <a:spAutoFit/>
          </a:bodyPr>
          <a:lstStyle/>
          <a:p>
            <a:pPr algn="ctr"/>
            <a:r>
              <a:rPr lang="en-US" sz="2800">
                <a:latin typeface="#9Slide07 IcielBC Cubano Normal" panose="00000500000000000000" pitchFamily="2" charset="0"/>
              </a:rPr>
              <a:t>lí do phải SỬ DỤNG HỢP LÍ tự nhiên</a:t>
            </a:r>
            <a:endParaRPr lang="en-US" sz="2800"/>
          </a:p>
        </p:txBody>
      </p:sp>
      <p:pic>
        <p:nvPicPr>
          <p:cNvPr id="3" name="Picture 2">
            <a:extLst>
              <a:ext uri="{FF2B5EF4-FFF2-40B4-BE49-F238E27FC236}">
                <a16:creationId xmlns:a16="http://schemas.microsoft.com/office/drawing/2014/main" id="{E28B975C-047E-4221-B715-A5365D94FB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54411" y="3960337"/>
            <a:ext cx="4725366" cy="3150243"/>
          </a:xfrm>
          <a:prstGeom prst="rect">
            <a:avLst/>
          </a:prstGeom>
        </p:spPr>
      </p:pic>
      <p:pic>
        <p:nvPicPr>
          <p:cNvPr id="41" name="Picture 40">
            <a:extLst>
              <a:ext uri="{FF2B5EF4-FFF2-40B4-BE49-F238E27FC236}">
                <a16:creationId xmlns:a16="http://schemas.microsoft.com/office/drawing/2014/main" id="{16EAC10E-419D-4978-91A9-6EEAEA69618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29138" y="2825325"/>
            <a:ext cx="1415144" cy="1891576"/>
          </a:xfrm>
          <a:prstGeom prst="rect">
            <a:avLst/>
          </a:prstGeom>
        </p:spPr>
      </p:pic>
      <p:sp>
        <p:nvSpPr>
          <p:cNvPr id="42" name="TextBox 41">
            <a:extLst>
              <a:ext uri="{FF2B5EF4-FFF2-40B4-BE49-F238E27FC236}">
                <a16:creationId xmlns:a16="http://schemas.microsoft.com/office/drawing/2014/main" id="{EA7F0516-42B8-45C5-B69D-FBFAB937A7F0}"/>
              </a:ext>
            </a:extLst>
          </p:cNvPr>
          <p:cNvSpPr txBox="1"/>
          <p:nvPr/>
        </p:nvSpPr>
        <p:spPr>
          <a:xfrm>
            <a:off x="6788055" y="1388661"/>
            <a:ext cx="5382446" cy="1107996"/>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Đồng bằng sông Cửu Long có vị trí, vai trò chiến lược đặc biệt quan trọng trong sự phát triển kinh tế – xã hội của đất nước. </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43" name="TextBox 42">
            <a:extLst>
              <a:ext uri="{FF2B5EF4-FFF2-40B4-BE49-F238E27FC236}">
                <a16:creationId xmlns:a16="http://schemas.microsoft.com/office/drawing/2014/main" id="{0BBF0432-7F8E-490B-ABBE-BF9256C34385}"/>
              </a:ext>
            </a:extLst>
          </p:cNvPr>
          <p:cNvSpPr txBox="1"/>
          <p:nvPr/>
        </p:nvSpPr>
        <p:spPr>
          <a:xfrm>
            <a:off x="155459" y="1687013"/>
            <a:ext cx="5063551" cy="1785104"/>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Nhằm phát huy thế mạnh về tự nhiên, góp phần phát triển đa dạng các hoạt động nông nghiệp, lâm nghiệp, thuỷ sản và du lịch, mang lại hiệu quả kinh tế </a:t>
            </a:r>
            <a:endParaRPr lang="en-US" sz="2200">
              <a:solidFill>
                <a:schemeClr val="tx2"/>
              </a:solidFill>
              <a:latin typeface="#9Slide03 SFU Futura_12" panose="00000400000000000000" pitchFamily="2" charset="0"/>
            </a:endParaRPr>
          </a:p>
          <a:p>
            <a:pPr algn="ctr"/>
            <a:r>
              <a:rPr lang="vi-VN" sz="2200">
                <a:solidFill>
                  <a:schemeClr val="tx2"/>
                </a:solidFill>
                <a:latin typeface="#9Slide03 SFU Futura_12" panose="00000400000000000000" pitchFamily="2" charset="0"/>
              </a:rPr>
              <a:t>cho vùng.</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44" name="TextBox 43">
            <a:extLst>
              <a:ext uri="{FF2B5EF4-FFF2-40B4-BE49-F238E27FC236}">
                <a16:creationId xmlns:a16="http://schemas.microsoft.com/office/drawing/2014/main" id="{99D76A86-C277-42F2-B9F4-2CE280045421}"/>
              </a:ext>
            </a:extLst>
          </p:cNvPr>
          <p:cNvSpPr txBox="1"/>
          <p:nvPr/>
        </p:nvSpPr>
        <p:spPr>
          <a:xfrm>
            <a:off x="412224" y="5057465"/>
            <a:ext cx="5063551" cy="1107996"/>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Góp phần bảo vệ môi trường, bảo tồn đa dạng sinh học; ứng phó biến đổi </a:t>
            </a:r>
            <a:endParaRPr lang="en-US" sz="2200">
              <a:solidFill>
                <a:schemeClr val="tx2"/>
              </a:solidFill>
              <a:latin typeface="#9Slide03 SFU Futura_12" panose="00000400000000000000" pitchFamily="2" charset="0"/>
            </a:endParaRPr>
          </a:p>
          <a:p>
            <a:pPr algn="ctr"/>
            <a:r>
              <a:rPr lang="vi-VN" sz="2200">
                <a:solidFill>
                  <a:schemeClr val="tx2"/>
                </a:solidFill>
                <a:latin typeface="#9Slide03 SFU Futura_12" panose="00000400000000000000" pitchFamily="2" charset="0"/>
              </a:rPr>
              <a:t>khí hậu, thiếu nước vào mùa khô</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
        <p:nvSpPr>
          <p:cNvPr id="45" name="TextBox 44">
            <a:extLst>
              <a:ext uri="{FF2B5EF4-FFF2-40B4-BE49-F238E27FC236}">
                <a16:creationId xmlns:a16="http://schemas.microsoft.com/office/drawing/2014/main" id="{4E15F68A-66C4-4DA6-9F5A-12150A9649F2}"/>
              </a:ext>
            </a:extLst>
          </p:cNvPr>
          <p:cNvSpPr txBox="1"/>
          <p:nvPr/>
        </p:nvSpPr>
        <p:spPr>
          <a:xfrm>
            <a:off x="7962748" y="3344491"/>
            <a:ext cx="4027715" cy="769441"/>
          </a:xfrm>
          <a:prstGeom prst="rect">
            <a:avLst/>
          </a:prstGeom>
          <a:noFill/>
          <a:ln>
            <a:noFill/>
            <a:prstDash val="lgDashDotDot"/>
          </a:ln>
          <a:effectLst/>
        </p:spPr>
        <p:txBody>
          <a:bodyPr wrap="square">
            <a:spAutoFit/>
          </a:bodyPr>
          <a:lstStyle/>
          <a:p>
            <a:pPr algn="ctr"/>
            <a:r>
              <a:rPr lang="vi-VN" sz="2200">
                <a:solidFill>
                  <a:schemeClr val="tx2"/>
                </a:solidFill>
                <a:latin typeface="#9Slide03 SFU Futura_12" panose="00000400000000000000" pitchFamily="2" charset="0"/>
              </a:rPr>
              <a:t>Góp phần phát triển </a:t>
            </a:r>
            <a:endParaRPr lang="en-US" sz="2200">
              <a:solidFill>
                <a:schemeClr val="tx2"/>
              </a:solidFill>
              <a:latin typeface="#9Slide03 SFU Futura_12" panose="00000400000000000000" pitchFamily="2" charset="0"/>
            </a:endParaRPr>
          </a:p>
          <a:p>
            <a:pPr algn="ctr"/>
            <a:r>
              <a:rPr lang="vi-VN" sz="2200">
                <a:solidFill>
                  <a:schemeClr val="tx2"/>
                </a:solidFill>
                <a:latin typeface="#9Slide03 SFU Futura_12" panose="00000400000000000000" pitchFamily="2" charset="0"/>
              </a:rPr>
              <a:t>bền vững cho vùng.</a:t>
            </a:r>
            <a:r>
              <a:rPr lang="en-US" sz="2200">
                <a:solidFill>
                  <a:schemeClr val="tx2"/>
                </a:solidFill>
                <a:latin typeface="#9Slide03 SFU Futura_12" panose="00000400000000000000" pitchFamily="2" charset="0"/>
              </a:rPr>
              <a:t>       </a:t>
            </a:r>
            <a:r>
              <a:rPr lang="vi-VN" sz="2200">
                <a:solidFill>
                  <a:schemeClr val="tx2"/>
                </a:solidFill>
                <a:latin typeface="#9Slide03 SFU Futura_12" panose="00000400000000000000" pitchFamily="2" charset="0"/>
              </a:rPr>
              <a:t> </a:t>
            </a:r>
            <a:r>
              <a:rPr lang="en-US" sz="2200">
                <a:solidFill>
                  <a:schemeClr val="tx2"/>
                </a:solidFill>
                <a:latin typeface="#9Slide03 SFU Futura_12" panose="00000400000000000000" pitchFamily="2" charset="0"/>
              </a:rPr>
              <a:t>             </a:t>
            </a:r>
            <a:endParaRPr lang="vi-VN" sz="2200">
              <a:solidFill>
                <a:schemeClr val="tx2"/>
              </a:solidFill>
              <a:latin typeface="#9Slide03 SFU Futura_12" panose="00000400000000000000" pitchFamily="2" charset="0"/>
            </a:endParaRPr>
          </a:p>
        </p:txBody>
      </p:sp>
    </p:spTree>
    <p:extLst>
      <p:ext uri="{BB962C8B-B14F-4D97-AF65-F5344CB8AC3E}">
        <p14:creationId xmlns:p14="http://schemas.microsoft.com/office/powerpoint/2010/main" val="3864046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transform.rotation_z</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2">
                                            <p:txEl>
                                              <p:pRg st="0" end="0"/>
                                            </p:txEl>
                                          </p:spTgt>
                                        </p:tgtEl>
                                        <p:attrNameLst>
                                          <p:attrName>style.visibility</p:attrName>
                                        </p:attrNameLst>
                                      </p:cBhvr>
                                      <p:to>
                                        <p:strVal val="visible"/>
                                      </p:to>
                                    </p:set>
                                    <p:animEffect transition="in" filter="fade">
                                      <p:cBhvr>
                                        <p:cTn id="15" dur="1000"/>
                                        <p:tgtEl>
                                          <p:spTgt spid="42">
                                            <p:txEl>
                                              <p:pRg st="0" end="0"/>
                                            </p:txEl>
                                          </p:spTgt>
                                        </p:tgtEl>
                                      </p:cBhvr>
                                    </p:animEffect>
                                    <p:anim calcmode="lin" valueType="num">
                                      <p:cBhvr>
                                        <p:cTn id="16"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3">
                                            <p:txEl>
                                              <p:pRg st="0" end="0"/>
                                            </p:txEl>
                                          </p:spTgt>
                                        </p:tgtEl>
                                        <p:attrNameLst>
                                          <p:attrName>style.visibility</p:attrName>
                                        </p:attrNameLst>
                                      </p:cBhvr>
                                      <p:to>
                                        <p:strVal val="visible"/>
                                      </p:to>
                                    </p:set>
                                    <p:animEffect transition="in" filter="fade">
                                      <p:cBhvr>
                                        <p:cTn id="22" dur="1000"/>
                                        <p:tgtEl>
                                          <p:spTgt spid="43">
                                            <p:txEl>
                                              <p:pRg st="0" end="0"/>
                                            </p:txEl>
                                          </p:spTgt>
                                        </p:tgtEl>
                                      </p:cBhvr>
                                    </p:animEffect>
                                    <p:anim calcmode="lin" valueType="num">
                                      <p:cBhvr>
                                        <p:cTn id="23"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3">
                                            <p:txEl>
                                              <p:pRg st="1" end="1"/>
                                            </p:txEl>
                                          </p:spTgt>
                                        </p:tgtEl>
                                        <p:attrNameLst>
                                          <p:attrName>style.visibility</p:attrName>
                                        </p:attrNameLst>
                                      </p:cBhvr>
                                      <p:to>
                                        <p:strVal val="visible"/>
                                      </p:to>
                                    </p:set>
                                    <p:animEffect transition="in" filter="fade">
                                      <p:cBhvr>
                                        <p:cTn id="29" dur="1000"/>
                                        <p:tgtEl>
                                          <p:spTgt spid="43">
                                            <p:txEl>
                                              <p:pRg st="1" end="1"/>
                                            </p:txEl>
                                          </p:spTgt>
                                        </p:tgtEl>
                                      </p:cBhvr>
                                    </p:animEffect>
                                    <p:anim calcmode="lin" valueType="num">
                                      <p:cBhvr>
                                        <p:cTn id="30"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4">
                                            <p:txEl>
                                              <p:pRg st="0" end="0"/>
                                            </p:txEl>
                                          </p:spTgt>
                                        </p:tgtEl>
                                        <p:attrNameLst>
                                          <p:attrName>style.visibility</p:attrName>
                                        </p:attrNameLst>
                                      </p:cBhvr>
                                      <p:to>
                                        <p:strVal val="visible"/>
                                      </p:to>
                                    </p:set>
                                    <p:animEffect transition="in" filter="fade">
                                      <p:cBhvr>
                                        <p:cTn id="36" dur="1000"/>
                                        <p:tgtEl>
                                          <p:spTgt spid="44">
                                            <p:txEl>
                                              <p:pRg st="0" end="0"/>
                                            </p:txEl>
                                          </p:spTgt>
                                        </p:tgtEl>
                                      </p:cBhvr>
                                    </p:animEffect>
                                    <p:anim calcmode="lin" valueType="num">
                                      <p:cBhvr>
                                        <p:cTn id="37"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4">
                                            <p:txEl>
                                              <p:pRg st="1" end="1"/>
                                            </p:txEl>
                                          </p:spTgt>
                                        </p:tgtEl>
                                        <p:attrNameLst>
                                          <p:attrName>style.visibility</p:attrName>
                                        </p:attrNameLst>
                                      </p:cBhvr>
                                      <p:to>
                                        <p:strVal val="visible"/>
                                      </p:to>
                                    </p:set>
                                    <p:animEffect transition="in" filter="fade">
                                      <p:cBhvr>
                                        <p:cTn id="43" dur="1000"/>
                                        <p:tgtEl>
                                          <p:spTgt spid="44">
                                            <p:txEl>
                                              <p:pRg st="1" end="1"/>
                                            </p:txEl>
                                          </p:spTgt>
                                        </p:tgtEl>
                                      </p:cBhvr>
                                    </p:animEffect>
                                    <p:anim calcmode="lin" valueType="num">
                                      <p:cBhvr>
                                        <p:cTn id="44" dur="1000" fill="hold"/>
                                        <p:tgtEl>
                                          <p:spTgt spid="44">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4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5">
                                            <p:txEl>
                                              <p:pRg st="0" end="0"/>
                                            </p:txEl>
                                          </p:spTgt>
                                        </p:tgtEl>
                                        <p:attrNameLst>
                                          <p:attrName>style.visibility</p:attrName>
                                        </p:attrNameLst>
                                      </p:cBhvr>
                                      <p:to>
                                        <p:strVal val="visible"/>
                                      </p:to>
                                    </p:set>
                                    <p:animEffect transition="in" filter="fade">
                                      <p:cBhvr>
                                        <p:cTn id="50" dur="1000"/>
                                        <p:tgtEl>
                                          <p:spTgt spid="45">
                                            <p:txEl>
                                              <p:pRg st="0" end="0"/>
                                            </p:txEl>
                                          </p:spTgt>
                                        </p:tgtEl>
                                      </p:cBhvr>
                                    </p:animEffect>
                                    <p:anim calcmode="lin" valueType="num">
                                      <p:cBhvr>
                                        <p:cTn id="51"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xEl>
                                              <p:pRg st="1" end="1"/>
                                            </p:txEl>
                                          </p:spTgt>
                                        </p:tgtEl>
                                        <p:attrNameLst>
                                          <p:attrName>style.visibility</p:attrName>
                                        </p:attrNameLst>
                                      </p:cBhvr>
                                      <p:to>
                                        <p:strVal val="visible"/>
                                      </p:to>
                                    </p:set>
                                    <p:animEffect transition="in" filter="fade">
                                      <p:cBhvr>
                                        <p:cTn id="57" dur="1000"/>
                                        <p:tgtEl>
                                          <p:spTgt spid="45">
                                            <p:txEl>
                                              <p:pRg st="1" end="1"/>
                                            </p:txEl>
                                          </p:spTgt>
                                        </p:tgtEl>
                                      </p:cBhvr>
                                    </p:animEffect>
                                    <p:anim calcmode="lin" valueType="num">
                                      <p:cBhvr>
                                        <p:cTn id="58"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P spid="43" grpId="0" build="p"/>
      <p:bldP spid="44" grpId="0" build="p"/>
      <p:bldP spid="4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74807B-0485-4DCD-9767-21C873B48781}"/>
              </a:ext>
            </a:extLst>
          </p:cNvPr>
          <p:cNvSpPr/>
          <p:nvPr/>
        </p:nvSpPr>
        <p:spPr>
          <a:xfrm>
            <a:off x="130629" y="3189516"/>
            <a:ext cx="7336971" cy="1446550"/>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KINH TẾ</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sp>
        <p:nvSpPr>
          <p:cNvPr id="5" name="TextBox 4">
            <a:extLst>
              <a:ext uri="{FF2B5EF4-FFF2-40B4-BE49-F238E27FC236}">
                <a16:creationId xmlns:a16="http://schemas.microsoft.com/office/drawing/2014/main" id="{85144FF9-9779-4166-A2E5-233A4BF09866}"/>
              </a:ext>
            </a:extLst>
          </p:cNvPr>
          <p:cNvSpPr txBox="1"/>
          <p:nvPr/>
        </p:nvSpPr>
        <p:spPr>
          <a:xfrm>
            <a:off x="3679371" y="2266186"/>
            <a:ext cx="108857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2"/>
                </a:solidFill>
                <a:effectLst/>
                <a:uLnTx/>
                <a:uFillTx/>
                <a:latin typeface="#9Slide04 Yeseva One" panose="00000500000000000000" pitchFamily="2" charset="0"/>
              </a:rPr>
              <a:t>III</a:t>
            </a:r>
          </a:p>
        </p:txBody>
      </p:sp>
    </p:spTree>
    <p:extLst>
      <p:ext uri="{BB962C8B-B14F-4D97-AF65-F5344CB8AC3E}">
        <p14:creationId xmlns:p14="http://schemas.microsoft.com/office/powerpoint/2010/main" val="9255033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76654DD7-1CDF-43C9-96AE-A88E23EC9950}"/>
              </a:ext>
            </a:extLst>
          </p:cNvPr>
          <p:cNvSpPr txBox="1">
            <a:spLocks noChangeArrowheads="1"/>
          </p:cNvSpPr>
          <p:nvPr/>
        </p:nvSpPr>
        <p:spPr bwMode="auto">
          <a:xfrm>
            <a:off x="2615565" y="77790"/>
            <a:ext cx="6368257" cy="60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7F7F7F"/>
                </a:solidFill>
                <a:latin typeface="Century Gothic" pitchFamily="34" charset="0"/>
              </a:defRPr>
            </a:lvl1pPr>
            <a:lvl2pPr>
              <a:defRPr sz="1600">
                <a:solidFill>
                  <a:srgbClr val="7F7F7F"/>
                </a:solidFill>
                <a:latin typeface="Century Gothic" pitchFamily="34" charset="0"/>
              </a:defRPr>
            </a:lvl2pPr>
            <a:lvl3pPr>
              <a:defRPr sz="1600">
                <a:solidFill>
                  <a:srgbClr val="7F7F7F"/>
                </a:solidFill>
                <a:latin typeface="Century Gothic" pitchFamily="34" charset="0"/>
              </a:defRPr>
            </a:lvl3pPr>
            <a:lvl4pPr>
              <a:defRPr sz="1600">
                <a:solidFill>
                  <a:srgbClr val="7F7F7F"/>
                </a:solidFill>
                <a:latin typeface="Century Gothic" pitchFamily="34" charset="0"/>
              </a:defRPr>
            </a:lvl4pPr>
            <a:lvl5pPr>
              <a:defRPr sz="1600">
                <a:solidFill>
                  <a:srgbClr val="7F7F7F"/>
                </a:solidFill>
                <a:latin typeface="Century Gothic" pitchFamily="34" charset="0"/>
              </a:defRPr>
            </a:lvl5pPr>
            <a:lvl6pPr eaLnBrk="0" fontAlgn="base" hangingPunct="0">
              <a:spcAft>
                <a:spcPct val="0"/>
              </a:spcAft>
              <a:buFont typeface="Arial" charset="0"/>
              <a:buChar char="•"/>
              <a:defRPr sz="1600">
                <a:solidFill>
                  <a:srgbClr val="7F7F7F"/>
                </a:solidFill>
                <a:latin typeface="Century Gothic" pitchFamily="34" charset="0"/>
              </a:defRPr>
            </a:lvl6pPr>
            <a:lvl7pPr eaLnBrk="0" fontAlgn="base" hangingPunct="0">
              <a:spcAft>
                <a:spcPct val="0"/>
              </a:spcAft>
              <a:buFont typeface="Arial" charset="0"/>
              <a:defRPr sz="1600">
                <a:solidFill>
                  <a:srgbClr val="7F7F7F"/>
                </a:solidFill>
                <a:latin typeface="Century Gothic" pitchFamily="34" charset="0"/>
              </a:defRPr>
            </a:lvl7pPr>
            <a:lvl8pPr eaLnBrk="0" fontAlgn="base" hangingPunct="0">
              <a:spcAft>
                <a:spcPct val="0"/>
              </a:spcAft>
              <a:buFont typeface="Arial" charset="0"/>
              <a:buChar char="•"/>
              <a:defRPr sz="1600">
                <a:solidFill>
                  <a:srgbClr val="7F7F7F"/>
                </a:solidFill>
                <a:latin typeface="Century Gothic" pitchFamily="34" charset="0"/>
              </a:defRPr>
            </a:lvl8pPr>
            <a:lvl9pPr eaLnBrk="0" fontAlgn="base" hangingPunct="0">
              <a:spcAft>
                <a:spcPct val="0"/>
              </a:spcAft>
              <a:buFont typeface="Arial" charset="0"/>
              <a:defRPr sz="1600">
                <a:solidFill>
                  <a:srgbClr val="7F7F7F"/>
                </a:solidFill>
                <a:latin typeface="Century Gothic"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F4B20D"/>
                </a:solidFill>
                <a:effectLst/>
                <a:uLnTx/>
                <a:uFillTx/>
                <a:latin typeface="#9Slide03 SFU Futura_05" panose="00000800000000000000" pitchFamily="2" charset="0"/>
                <a:ea typeface="#9Slide05 SVNQuarzo" panose="04000000000000000000" pitchFamily="82" charset="0"/>
                <a:cs typeface="#9Slide03 SVNAguda" pitchFamily="2" charset="0"/>
              </a:rPr>
              <a:t>NỘI DUNG </a:t>
            </a:r>
            <a:r>
              <a:rPr lang="vi-VN" altLang="en-US" sz="3200" b="1">
                <a:solidFill>
                  <a:srgbClr val="F4B20D"/>
                </a:solidFill>
                <a:latin typeface="#9Slide03 SFU Futura_05" panose="00000800000000000000" pitchFamily="2" charset="0"/>
                <a:ea typeface="#9Slide05 SVNQuarzo" panose="04000000000000000000" pitchFamily="82" charset="0"/>
                <a:cs typeface="#9Slide03 SVNAguda" pitchFamily="2" charset="0"/>
              </a:rPr>
              <a:t>BÀI HỌC</a:t>
            </a:r>
            <a:endParaRPr kumimoji="0" lang="en-US" altLang="en-US" sz="3200" b="1" i="0" u="none" strike="noStrike" kern="1200" cap="none" spc="0" normalizeH="0" baseline="0" noProof="0" dirty="0">
              <a:ln>
                <a:noFill/>
              </a:ln>
              <a:solidFill>
                <a:srgbClr val="F4B20D"/>
              </a:solidFill>
              <a:effectLst/>
              <a:uLnTx/>
              <a:uFillTx/>
              <a:latin typeface="#9Slide03 SFU Futura_05" panose="00000800000000000000" pitchFamily="2" charset="0"/>
              <a:ea typeface="#9Slide05 SVNQuarzo" panose="04000000000000000000" pitchFamily="82" charset="0"/>
              <a:cs typeface="#9Slide03 SVNAguda" pitchFamily="2" charset="0"/>
            </a:endParaRPr>
          </a:p>
        </p:txBody>
      </p:sp>
      <p:cxnSp>
        <p:nvCxnSpPr>
          <p:cNvPr id="40" name="Đường nối Thẳng 10">
            <a:extLst>
              <a:ext uri="{FF2B5EF4-FFF2-40B4-BE49-F238E27FC236}">
                <a16:creationId xmlns:a16="http://schemas.microsoft.com/office/drawing/2014/main" id="{91D9F6D6-EE38-4502-B774-B6739969EB24}"/>
              </a:ext>
            </a:extLst>
          </p:cNvPr>
          <p:cNvCxnSpPr>
            <a:cxnSpLocks/>
          </p:cNvCxnSpPr>
          <p:nvPr/>
        </p:nvCxnSpPr>
        <p:spPr>
          <a:xfrm>
            <a:off x="3659012" y="735869"/>
            <a:ext cx="4281362" cy="0"/>
          </a:xfrm>
          <a:prstGeom prst="line">
            <a:avLst/>
          </a:prstGeom>
          <a:noFill/>
          <a:ln w="28575" cap="flat" cmpd="sng" algn="ctr">
            <a:solidFill>
              <a:srgbClr val="FF8C7A"/>
            </a:solidFill>
            <a:prstDash val="sysDash"/>
            <a:miter lim="800000"/>
          </a:ln>
          <a:effectLst/>
        </p:spPr>
      </p:cxnSp>
      <p:pic>
        <p:nvPicPr>
          <p:cNvPr id="41" name="Graphic 40">
            <a:extLst>
              <a:ext uri="{FF2B5EF4-FFF2-40B4-BE49-F238E27FC236}">
                <a16:creationId xmlns:a16="http://schemas.microsoft.com/office/drawing/2014/main" id="{BF812817-4DAB-4A95-B9C0-6965BE71EC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3535" y="1631500"/>
            <a:ext cx="1714500" cy="4248150"/>
          </a:xfrm>
          <a:prstGeom prst="rect">
            <a:avLst/>
          </a:prstGeom>
        </p:spPr>
      </p:pic>
      <p:pic>
        <p:nvPicPr>
          <p:cNvPr id="42" name="Graphic 41">
            <a:extLst>
              <a:ext uri="{FF2B5EF4-FFF2-40B4-BE49-F238E27FC236}">
                <a16:creationId xmlns:a16="http://schemas.microsoft.com/office/drawing/2014/main" id="{B42E2004-B952-4453-B168-AE5027B0F8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4512" y="1631500"/>
            <a:ext cx="1714500" cy="4248150"/>
          </a:xfrm>
          <a:prstGeom prst="rect">
            <a:avLst/>
          </a:prstGeom>
        </p:spPr>
      </p:pic>
      <p:pic>
        <p:nvPicPr>
          <p:cNvPr id="43" name="Graphic 42">
            <a:extLst>
              <a:ext uri="{FF2B5EF4-FFF2-40B4-BE49-F238E27FC236}">
                <a16:creationId xmlns:a16="http://schemas.microsoft.com/office/drawing/2014/main" id="{2D1F3407-1EA4-4065-A578-40BD9694F1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7437" y="4302582"/>
            <a:ext cx="7477125" cy="238125"/>
          </a:xfrm>
          <a:prstGeom prst="rect">
            <a:avLst/>
          </a:prstGeom>
        </p:spPr>
      </p:pic>
      <p:grpSp>
        <p:nvGrpSpPr>
          <p:cNvPr id="44" name="Group 43">
            <a:extLst>
              <a:ext uri="{FF2B5EF4-FFF2-40B4-BE49-F238E27FC236}">
                <a16:creationId xmlns:a16="http://schemas.microsoft.com/office/drawing/2014/main" id="{6A0B5A7C-05B6-41F2-A8E9-5A129B2F6AAD}"/>
              </a:ext>
            </a:extLst>
          </p:cNvPr>
          <p:cNvGrpSpPr/>
          <p:nvPr/>
        </p:nvGrpSpPr>
        <p:grpSpPr>
          <a:xfrm>
            <a:off x="8540477" y="1635582"/>
            <a:ext cx="1714500" cy="4248150"/>
            <a:chOff x="8540477" y="1371600"/>
            <a:chExt cx="1714500" cy="4248150"/>
          </a:xfrm>
        </p:grpSpPr>
        <p:pic>
          <p:nvPicPr>
            <p:cNvPr id="45" name="Graphic 44">
              <a:extLst>
                <a:ext uri="{FF2B5EF4-FFF2-40B4-BE49-F238E27FC236}">
                  <a16:creationId xmlns:a16="http://schemas.microsoft.com/office/drawing/2014/main" id="{82CCC15C-BBC1-4A98-9C54-C8E284539D27}"/>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8540477" y="1371600"/>
              <a:ext cx="1714500" cy="4248150"/>
            </a:xfrm>
            <a:prstGeom prst="rect">
              <a:avLst/>
            </a:prstGeom>
          </p:spPr>
        </p:pic>
        <p:pic>
          <p:nvPicPr>
            <p:cNvPr id="46" name="Graphic 45">
              <a:extLst>
                <a:ext uri="{FF2B5EF4-FFF2-40B4-BE49-F238E27FC236}">
                  <a16:creationId xmlns:a16="http://schemas.microsoft.com/office/drawing/2014/main" id="{D5284C41-25E5-4B01-9A29-00DEE1AA2B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59589" y="4610100"/>
              <a:ext cx="676275" cy="676275"/>
            </a:xfrm>
            <a:prstGeom prst="rect">
              <a:avLst/>
            </a:prstGeom>
          </p:spPr>
        </p:pic>
      </p:grpSp>
      <p:sp>
        <p:nvSpPr>
          <p:cNvPr id="47" name="TextBox 46">
            <a:extLst>
              <a:ext uri="{FF2B5EF4-FFF2-40B4-BE49-F238E27FC236}">
                <a16:creationId xmlns:a16="http://schemas.microsoft.com/office/drawing/2014/main" id="{90F67DDB-3963-4F9A-9E4F-1F459B320344}"/>
              </a:ext>
            </a:extLst>
          </p:cNvPr>
          <p:cNvSpPr txBox="1"/>
          <p:nvPr/>
        </p:nvSpPr>
        <p:spPr>
          <a:xfrm>
            <a:off x="1896879" y="2584656"/>
            <a:ext cx="1714500" cy="3693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I. </a:t>
            </a:r>
            <a:r>
              <a:rPr lang="en-US" sz="2000">
                <a:solidFill>
                  <a:schemeClr val="bg1"/>
                </a:solidFill>
                <a:latin typeface="#9Slide07 IcielBC Cubano Normal" panose="00000500000000000000" pitchFamily="2" charset="0"/>
              </a:rPr>
              <a:t>KHÁI QUÁT</a:t>
            </a:r>
            <a:endParaRPr lang="en-US" sz="1050">
              <a:solidFill>
                <a:schemeClr val="bg1"/>
              </a:solidFill>
            </a:endParaRPr>
          </a:p>
        </p:txBody>
      </p:sp>
      <p:sp>
        <p:nvSpPr>
          <p:cNvPr id="48" name="TextBox 47">
            <a:extLst>
              <a:ext uri="{FF2B5EF4-FFF2-40B4-BE49-F238E27FC236}">
                <a16:creationId xmlns:a16="http://schemas.microsoft.com/office/drawing/2014/main" id="{75DCD145-947D-4AFA-BB24-F200CF24FCF5}"/>
              </a:ext>
            </a:extLst>
          </p:cNvPr>
          <p:cNvSpPr txBox="1"/>
          <p:nvPr/>
        </p:nvSpPr>
        <p:spPr>
          <a:xfrm>
            <a:off x="5224420" y="2140928"/>
            <a:ext cx="1714500" cy="1277273"/>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II. SỬ</a:t>
            </a:r>
            <a:r>
              <a:rPr kumimoji="0" lang="en-US" sz="2000" b="0" i="0" u="none" strike="noStrike" kern="1200" cap="none" spc="0" normalizeH="0" noProof="0">
                <a:ln>
                  <a:noFill/>
                </a:ln>
                <a:solidFill>
                  <a:schemeClr val="bg1"/>
                </a:solidFill>
                <a:effectLst/>
                <a:uLnTx/>
                <a:uFillTx/>
                <a:latin typeface="#9Slide07 IcielBC Cubano Normal" panose="00000500000000000000" pitchFamily="2" charset="0"/>
                <a:ea typeface="+mn-ea"/>
                <a:cs typeface="+mn-cs"/>
              </a:rPr>
              <a:t> DỤNG HỢP LÍ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noProof="0">
                <a:ln>
                  <a:noFill/>
                </a:ln>
                <a:solidFill>
                  <a:schemeClr val="bg1"/>
                </a:solidFill>
                <a:effectLst/>
                <a:uLnTx/>
                <a:uFillTx/>
                <a:latin typeface="#9Slide07 IcielBC Cubano Normal" panose="00000500000000000000" pitchFamily="2" charset="0"/>
                <a:ea typeface="+mn-ea"/>
                <a:cs typeface="+mn-cs"/>
              </a:rPr>
              <a:t>TỰ NHIÊN Ở ĐBSCL</a:t>
            </a:r>
            <a:endParaRPr lang="en-US" sz="1050">
              <a:solidFill>
                <a:schemeClr val="bg1"/>
              </a:solidFill>
            </a:endParaRPr>
          </a:p>
        </p:txBody>
      </p:sp>
      <p:sp>
        <p:nvSpPr>
          <p:cNvPr id="49" name="TextBox 48">
            <a:extLst>
              <a:ext uri="{FF2B5EF4-FFF2-40B4-BE49-F238E27FC236}">
                <a16:creationId xmlns:a16="http://schemas.microsoft.com/office/drawing/2014/main" id="{5F11C405-3216-4DE0-B7FD-98796DF867E6}"/>
              </a:ext>
            </a:extLst>
          </p:cNvPr>
          <p:cNvSpPr txBox="1"/>
          <p:nvPr/>
        </p:nvSpPr>
        <p:spPr>
          <a:xfrm>
            <a:off x="8551362" y="1984822"/>
            <a:ext cx="1714500" cy="155427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baseline="0" noProof="0">
                <a:ln>
                  <a:noFill/>
                </a:ln>
                <a:solidFill>
                  <a:schemeClr val="bg1"/>
                </a:solidFill>
                <a:effectLst/>
                <a:uLnTx/>
                <a:uFillTx/>
                <a:latin typeface="#9Slide07 IcielBC Cubano Normal" panose="00000500000000000000" pitchFamily="2" charset="0"/>
                <a:ea typeface="+mn-ea"/>
                <a:cs typeface="+mn-cs"/>
              </a:rPr>
              <a:t>III. TÌNH</a:t>
            </a:r>
            <a:r>
              <a:rPr kumimoji="0" lang="en-US" sz="2000" b="0" i="0" u="none" strike="noStrike" kern="1200" cap="none" spc="0" normalizeH="0" noProof="0">
                <a:ln>
                  <a:noFill/>
                </a:ln>
                <a:solidFill>
                  <a:schemeClr val="bg1"/>
                </a:solidFill>
                <a:effectLst/>
                <a:uLnTx/>
                <a:uFillTx/>
                <a:latin typeface="#9Slide07 IcielBC Cubano Normal" panose="00000500000000000000" pitchFamily="2" charset="0"/>
                <a:ea typeface="+mn-ea"/>
                <a:cs typeface="+mn-cs"/>
              </a:rPr>
              <a:t> HÌNH PHÁT TRIỂN MỘT SỐ NGÀNH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none" spc="0" normalizeH="0" noProof="0">
                <a:ln>
                  <a:noFill/>
                </a:ln>
                <a:solidFill>
                  <a:schemeClr val="bg1"/>
                </a:solidFill>
                <a:effectLst/>
                <a:uLnTx/>
                <a:uFillTx/>
                <a:latin typeface="#9Slide07 IcielBC Cubano Normal" panose="00000500000000000000" pitchFamily="2" charset="0"/>
                <a:ea typeface="+mn-ea"/>
                <a:cs typeface="+mn-cs"/>
              </a:rPr>
              <a:t>KINH TẾ</a:t>
            </a:r>
            <a:endParaRPr lang="en-US" sz="1050">
              <a:solidFill>
                <a:schemeClr val="bg1"/>
              </a:solidFill>
            </a:endParaRPr>
          </a:p>
        </p:txBody>
      </p:sp>
    </p:spTree>
    <p:extLst>
      <p:ext uri="{BB962C8B-B14F-4D97-AF65-F5344CB8AC3E}">
        <p14:creationId xmlns:p14="http://schemas.microsoft.com/office/powerpoint/2010/main" val="40857273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A4AD67-7D4A-409C-9421-767FE856CC96}"/>
              </a:ext>
            </a:extLst>
          </p:cNvPr>
          <p:cNvGrpSpPr/>
          <p:nvPr/>
        </p:nvGrpSpPr>
        <p:grpSpPr>
          <a:xfrm>
            <a:off x="-76200" y="-76200"/>
            <a:ext cx="12420600" cy="769441"/>
            <a:chOff x="1205161" y="-3563"/>
            <a:chExt cx="10901184" cy="769441"/>
          </a:xfrm>
        </p:grpSpPr>
        <p:sp>
          <p:nvSpPr>
            <p:cNvPr id="11" name="Rectangle: Rounded Corners 10">
              <a:extLst>
                <a:ext uri="{FF2B5EF4-FFF2-40B4-BE49-F238E27FC236}">
                  <a16:creationId xmlns:a16="http://schemas.microsoft.com/office/drawing/2014/main" id="{7DF5F5CB-0529-4CBB-9388-9CD0F253468E}"/>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5CE3E7-2E24-49CF-B68E-10F0C31409A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24" name="TextBox 23">
            <a:extLst>
              <a:ext uri="{FF2B5EF4-FFF2-40B4-BE49-F238E27FC236}">
                <a16:creationId xmlns:a16="http://schemas.microsoft.com/office/drawing/2014/main" id="{DA679439-A491-40F8-9AA6-BDFD48462C24}"/>
              </a:ext>
            </a:extLst>
          </p:cNvPr>
          <p:cNvSpPr txBox="1"/>
          <p:nvPr/>
        </p:nvSpPr>
        <p:spPr>
          <a:xfrm>
            <a:off x="4327887" y="6134775"/>
            <a:ext cx="3234959" cy="584775"/>
          </a:xfrm>
          <a:prstGeom prst="rect">
            <a:avLst/>
          </a:prstGeom>
          <a:solidFill>
            <a:srgbClr val="FFFF00"/>
          </a:solidFill>
        </p:spPr>
        <p:txBody>
          <a:bodyPr wrap="square">
            <a:spAutoFit/>
          </a:bodyPr>
          <a:lstStyle/>
          <a:p>
            <a:r>
              <a:rPr lang="en-US" sz="3200">
                <a:solidFill>
                  <a:schemeClr val="tx2"/>
                </a:solidFill>
                <a:latin typeface="#9Slide07 IcielBC Cubano Normal" panose="00000500000000000000" pitchFamily="2" charset="0"/>
                <a:ea typeface="微软雅黑"/>
              </a:rPr>
              <a:t>SẢN XUẤT LT-TP</a:t>
            </a:r>
            <a:endParaRPr lang="en-US" sz="2000">
              <a:solidFill>
                <a:schemeClr val="tx2"/>
              </a:solidFill>
            </a:endParaRPr>
          </a:p>
        </p:txBody>
      </p:sp>
      <p:sp>
        <p:nvSpPr>
          <p:cNvPr id="27" name="千图PPT彼岸天：ID 8661124库_椭圆 26">
            <a:extLst>
              <a:ext uri="{FF2B5EF4-FFF2-40B4-BE49-F238E27FC236}">
                <a16:creationId xmlns:a16="http://schemas.microsoft.com/office/drawing/2014/main" id="{E6AA7C3D-358A-410B-B3BC-5BB51508579A}"/>
              </a:ext>
            </a:extLst>
          </p:cNvPr>
          <p:cNvSpPr/>
          <p:nvPr>
            <p:custDataLst>
              <p:tags r:id="rId1"/>
            </p:custDataLst>
          </p:nvPr>
        </p:nvSpPr>
        <p:spPr>
          <a:xfrm>
            <a:off x="3166850" y="1186808"/>
            <a:ext cx="2496250" cy="2496251"/>
          </a:xfrm>
          <a:prstGeom prst="ellipse">
            <a:avLst/>
          </a:prstGeom>
          <a:solidFill>
            <a:schemeClr val="accent1">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28" name="千图PPT彼岸天：ID 8661124库_椭圆 27">
            <a:extLst>
              <a:ext uri="{FF2B5EF4-FFF2-40B4-BE49-F238E27FC236}">
                <a16:creationId xmlns:a16="http://schemas.microsoft.com/office/drawing/2014/main" id="{0A7EA31C-DE4B-4002-A6C1-5595ECFD2999}"/>
              </a:ext>
            </a:extLst>
          </p:cNvPr>
          <p:cNvSpPr/>
          <p:nvPr>
            <p:custDataLst>
              <p:tags r:id="rId2"/>
            </p:custDataLst>
          </p:nvPr>
        </p:nvSpPr>
        <p:spPr>
          <a:xfrm>
            <a:off x="5230789" y="1390254"/>
            <a:ext cx="2496250" cy="2496251"/>
          </a:xfrm>
          <a:prstGeom prst="ellipse">
            <a:avLst/>
          </a:prstGeom>
          <a:solidFill>
            <a:schemeClr val="accent2">
              <a:lumMod val="100000"/>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千图PPT彼岸天：ID 8661124库_椭圆 28">
            <a:extLst>
              <a:ext uri="{FF2B5EF4-FFF2-40B4-BE49-F238E27FC236}">
                <a16:creationId xmlns:a16="http://schemas.microsoft.com/office/drawing/2014/main" id="{B8A14ABB-CB51-4416-82A7-55973538C959}"/>
              </a:ext>
            </a:extLst>
          </p:cNvPr>
          <p:cNvSpPr/>
          <p:nvPr>
            <p:custDataLst>
              <p:tags r:id="rId3"/>
            </p:custDataLst>
          </p:nvPr>
        </p:nvSpPr>
        <p:spPr>
          <a:xfrm>
            <a:off x="3550575" y="3174941"/>
            <a:ext cx="2496250" cy="2496251"/>
          </a:xfrm>
          <a:prstGeom prst="ellipse">
            <a:avLst/>
          </a:prstGeom>
          <a:solidFill>
            <a:schemeClr val="accent3">
              <a:lumMod val="100000"/>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0" name="千图PPT彼岸天：ID 8661124库_椭圆 29">
            <a:extLst>
              <a:ext uri="{FF2B5EF4-FFF2-40B4-BE49-F238E27FC236}">
                <a16:creationId xmlns:a16="http://schemas.microsoft.com/office/drawing/2014/main" id="{AFC164CC-598E-4888-A312-780FD8DFA74D}"/>
              </a:ext>
            </a:extLst>
          </p:cNvPr>
          <p:cNvSpPr/>
          <p:nvPr>
            <p:custDataLst>
              <p:tags r:id="rId4"/>
            </p:custDataLst>
          </p:nvPr>
        </p:nvSpPr>
        <p:spPr>
          <a:xfrm>
            <a:off x="4995645" y="3015678"/>
            <a:ext cx="2496250" cy="2496251"/>
          </a:xfrm>
          <a:prstGeom prst="ellipse">
            <a:avLst/>
          </a:prstGeom>
          <a:solidFill>
            <a:schemeClr val="accent4">
              <a:lumMod val="100000"/>
              <a:alpha val="9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31" name="千图PPT彼岸天：ID 8661124库_组合 1">
            <a:extLst>
              <a:ext uri="{FF2B5EF4-FFF2-40B4-BE49-F238E27FC236}">
                <a16:creationId xmlns:a16="http://schemas.microsoft.com/office/drawing/2014/main" id="{8F698090-EEE2-4260-8EF5-F8F2CB85C963}"/>
              </a:ext>
            </a:extLst>
          </p:cNvPr>
          <p:cNvGrpSpPr/>
          <p:nvPr>
            <p:custDataLst>
              <p:tags r:id="rId5"/>
            </p:custDataLst>
          </p:nvPr>
        </p:nvGrpSpPr>
        <p:grpSpPr>
          <a:xfrm>
            <a:off x="4314361" y="2402707"/>
            <a:ext cx="2496250" cy="2496251"/>
            <a:chOff x="4822880" y="2361654"/>
            <a:chExt cx="2496250" cy="2496251"/>
          </a:xfrm>
        </p:grpSpPr>
        <p:sp>
          <p:nvSpPr>
            <p:cNvPr id="32" name="Oval 30">
              <a:extLst>
                <a:ext uri="{FF2B5EF4-FFF2-40B4-BE49-F238E27FC236}">
                  <a16:creationId xmlns:a16="http://schemas.microsoft.com/office/drawing/2014/main" id="{8BAACBCF-0D86-4C69-9558-5FA8714160F9}"/>
                </a:ext>
              </a:extLst>
            </p:cNvPr>
            <p:cNvSpPr/>
            <p:nvPr/>
          </p:nvSpPr>
          <p:spPr>
            <a:xfrm>
              <a:off x="4822880" y="2361654"/>
              <a:ext cx="2496250" cy="2496251"/>
            </a:xfrm>
            <a:prstGeom prst="ellipse">
              <a:avLst/>
            </a:prstGeom>
            <a:solidFill>
              <a:schemeClr val="accent5">
                <a:lumMod val="10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Oval 22">
              <a:extLst>
                <a:ext uri="{FF2B5EF4-FFF2-40B4-BE49-F238E27FC236}">
                  <a16:creationId xmlns:a16="http://schemas.microsoft.com/office/drawing/2014/main" id="{5D55528B-99B5-4188-B680-02CE6145407E}"/>
                </a:ext>
              </a:extLst>
            </p:cNvPr>
            <p:cNvSpPr/>
            <p:nvPr/>
          </p:nvSpPr>
          <p:spPr>
            <a:xfrm>
              <a:off x="5019825" y="2564108"/>
              <a:ext cx="2102216" cy="210221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Oval 23">
              <a:extLst>
                <a:ext uri="{FF2B5EF4-FFF2-40B4-BE49-F238E27FC236}">
                  <a16:creationId xmlns:a16="http://schemas.microsoft.com/office/drawing/2014/main" id="{5F34874B-F987-4CAB-B671-CCD94DE64C24}"/>
                </a:ext>
              </a:extLst>
            </p:cNvPr>
            <p:cNvSpPr/>
            <p:nvPr/>
          </p:nvSpPr>
          <p:spPr>
            <a:xfrm>
              <a:off x="5248297" y="2789790"/>
              <a:ext cx="1695406" cy="1695406"/>
            </a:xfrm>
            <a:prstGeom prst="ellipse">
              <a:avLst/>
            </a:prstGeom>
            <a:solidFill>
              <a:schemeClr val="accent6">
                <a:lumMod val="10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35" name="TextBox 34">
            <a:extLst>
              <a:ext uri="{FF2B5EF4-FFF2-40B4-BE49-F238E27FC236}">
                <a16:creationId xmlns:a16="http://schemas.microsoft.com/office/drawing/2014/main" id="{684B6BAE-E7B3-4103-97BE-402911E8D27A}"/>
              </a:ext>
            </a:extLst>
          </p:cNvPr>
          <p:cNvSpPr txBox="1"/>
          <p:nvPr/>
        </p:nvSpPr>
        <p:spPr>
          <a:xfrm>
            <a:off x="7404807" y="1702598"/>
            <a:ext cx="4886723" cy="1015663"/>
          </a:xfrm>
          <a:prstGeom prst="rect">
            <a:avLst/>
          </a:prstGeom>
          <a:noFill/>
          <a:ln>
            <a:noFill/>
            <a:prstDash val="lgDashDotDot"/>
          </a:ln>
          <a:effectLst/>
        </p:spPr>
        <p:txBody>
          <a:bodyPr wrap="square">
            <a:spAutoFit/>
          </a:bodyPr>
          <a:lstStyle/>
          <a:p>
            <a:pPr algn="ctr"/>
            <a:r>
              <a:rPr lang="vi-VN" sz="2000">
                <a:solidFill>
                  <a:schemeClr val="tx2"/>
                </a:solidFill>
                <a:latin typeface="#9Slide03 SFU Futura_12" panose="00000400000000000000" pitchFamily="2" charset="0"/>
              </a:rPr>
              <a:t>Góp phần khai thác tốt điều kiện tự nhiên (địa hình, đất, khí hậu, nguồn nước, sinh vật,...) trong phát triển kinh tế.</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endParaRPr lang="vi-VN" sz="2000">
              <a:solidFill>
                <a:schemeClr val="tx2"/>
              </a:solidFill>
              <a:latin typeface="#9Slide03 SFU Futura_12" panose="00000400000000000000" pitchFamily="2" charset="0"/>
            </a:endParaRPr>
          </a:p>
        </p:txBody>
      </p:sp>
      <p:sp>
        <p:nvSpPr>
          <p:cNvPr id="36" name="TextBox 35">
            <a:extLst>
              <a:ext uri="{FF2B5EF4-FFF2-40B4-BE49-F238E27FC236}">
                <a16:creationId xmlns:a16="http://schemas.microsoft.com/office/drawing/2014/main" id="{A3D6A97C-C2E3-440D-AFA0-7F2344CD4A9D}"/>
              </a:ext>
            </a:extLst>
          </p:cNvPr>
          <p:cNvSpPr txBox="1"/>
          <p:nvPr/>
        </p:nvSpPr>
        <p:spPr>
          <a:xfrm>
            <a:off x="4726985" y="3390671"/>
            <a:ext cx="1968084" cy="584775"/>
          </a:xfrm>
          <a:prstGeom prst="rect">
            <a:avLst/>
          </a:prstGeom>
          <a:noFill/>
        </p:spPr>
        <p:txBody>
          <a:bodyPr wrap="square">
            <a:spAutoFit/>
          </a:bodyPr>
          <a:lstStyle/>
          <a:p>
            <a:r>
              <a:rPr lang="en-US" sz="3200">
                <a:solidFill>
                  <a:srgbClr val="FF0000"/>
                </a:solidFill>
                <a:latin typeface="#9Slide07 IcielBC Cubano Normal" panose="00000500000000000000" pitchFamily="2" charset="0"/>
                <a:ea typeface="微软雅黑"/>
              </a:rPr>
              <a:t>VAI TRÒ</a:t>
            </a:r>
            <a:endParaRPr lang="en-US" sz="2000">
              <a:solidFill>
                <a:srgbClr val="FF0000"/>
              </a:solidFill>
            </a:endParaRPr>
          </a:p>
        </p:txBody>
      </p:sp>
      <p:sp>
        <p:nvSpPr>
          <p:cNvPr id="37" name="TextBox 36">
            <a:extLst>
              <a:ext uri="{FF2B5EF4-FFF2-40B4-BE49-F238E27FC236}">
                <a16:creationId xmlns:a16="http://schemas.microsoft.com/office/drawing/2014/main" id="{A83508F5-12E7-438F-B3DC-004C625D8C81}"/>
              </a:ext>
            </a:extLst>
          </p:cNvPr>
          <p:cNvSpPr txBox="1"/>
          <p:nvPr/>
        </p:nvSpPr>
        <p:spPr>
          <a:xfrm>
            <a:off x="7589955" y="4419731"/>
            <a:ext cx="4211809" cy="1015663"/>
          </a:xfrm>
          <a:prstGeom prst="rect">
            <a:avLst/>
          </a:prstGeom>
          <a:noFill/>
          <a:ln>
            <a:noFill/>
            <a:prstDash val="lgDashDotDot"/>
          </a:ln>
          <a:effectLst/>
        </p:spPr>
        <p:txBody>
          <a:bodyPr wrap="square">
            <a:spAutoFit/>
          </a:bodyPr>
          <a:lstStyle/>
          <a:p>
            <a:pPr algn="ctr"/>
            <a:r>
              <a:rPr lang="vi-VN" sz="2000">
                <a:solidFill>
                  <a:schemeClr val="tx2"/>
                </a:solidFill>
                <a:latin typeface="#9Slide03 SFU Futura_12" panose="00000400000000000000" pitchFamily="2" charset="0"/>
              </a:rPr>
              <a:t>Thúc đẩy các ngành kinh tế khác phát triển như công nghiệp chế biến, thương mại,...</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endParaRPr lang="vi-VN" sz="2000">
              <a:solidFill>
                <a:schemeClr val="tx2"/>
              </a:solidFill>
              <a:latin typeface="#9Slide03 SFU Futura_12" panose="00000400000000000000" pitchFamily="2" charset="0"/>
            </a:endParaRPr>
          </a:p>
        </p:txBody>
      </p:sp>
      <p:sp>
        <p:nvSpPr>
          <p:cNvPr id="38" name="TextBox 37">
            <a:extLst>
              <a:ext uri="{FF2B5EF4-FFF2-40B4-BE49-F238E27FC236}">
                <a16:creationId xmlns:a16="http://schemas.microsoft.com/office/drawing/2014/main" id="{4EFFE4CE-BDB6-4828-AC3E-05A3678F54FF}"/>
              </a:ext>
            </a:extLst>
          </p:cNvPr>
          <p:cNvSpPr txBox="1"/>
          <p:nvPr/>
        </p:nvSpPr>
        <p:spPr>
          <a:xfrm>
            <a:off x="349541" y="1501966"/>
            <a:ext cx="2919679" cy="1938992"/>
          </a:xfrm>
          <a:prstGeom prst="rect">
            <a:avLst/>
          </a:prstGeom>
          <a:noFill/>
          <a:ln>
            <a:noFill/>
            <a:prstDash val="lgDashDotDot"/>
          </a:ln>
          <a:effectLst/>
        </p:spPr>
        <p:txBody>
          <a:bodyPr wrap="square">
            <a:spAutoFit/>
          </a:bodyPr>
          <a:lstStyle/>
          <a:p>
            <a:pPr algn="ctr"/>
            <a:r>
              <a:rPr lang="vi-VN" sz="2000">
                <a:solidFill>
                  <a:schemeClr val="tx2"/>
                </a:solidFill>
                <a:latin typeface="#9Slide03 SFU Futura_12" panose="00000400000000000000" pitchFamily="2" charset="0"/>
              </a:rPr>
              <a:t>Góp phần giải quyết </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việc làm, tạo nguồn </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thu nhập, nâng cao </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mức sống cho người dân, góp phần xây dựng nông thôn mới.</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endParaRPr lang="vi-VN" sz="2000">
              <a:solidFill>
                <a:schemeClr val="tx2"/>
              </a:solidFill>
              <a:latin typeface="#9Slide03 SFU Futura_12" panose="00000400000000000000" pitchFamily="2" charset="0"/>
            </a:endParaRPr>
          </a:p>
        </p:txBody>
      </p:sp>
      <p:sp>
        <p:nvSpPr>
          <p:cNvPr id="39" name="TextBox 38">
            <a:extLst>
              <a:ext uri="{FF2B5EF4-FFF2-40B4-BE49-F238E27FC236}">
                <a16:creationId xmlns:a16="http://schemas.microsoft.com/office/drawing/2014/main" id="{34176FCE-3818-4F18-9885-47B1B7FB2652}"/>
              </a:ext>
            </a:extLst>
          </p:cNvPr>
          <p:cNvSpPr txBox="1"/>
          <p:nvPr/>
        </p:nvSpPr>
        <p:spPr>
          <a:xfrm>
            <a:off x="-11761" y="4225471"/>
            <a:ext cx="3684285" cy="2246769"/>
          </a:xfrm>
          <a:prstGeom prst="rect">
            <a:avLst/>
          </a:prstGeom>
          <a:noFill/>
          <a:ln>
            <a:noFill/>
            <a:prstDash val="lgDashDotDot"/>
          </a:ln>
          <a:effectLst/>
        </p:spPr>
        <p:txBody>
          <a:bodyPr wrap="square">
            <a:spAutoFit/>
          </a:bodyPr>
          <a:lstStyle/>
          <a:p>
            <a:pPr algn="ctr"/>
            <a:r>
              <a:rPr lang="vi-VN" sz="2000">
                <a:solidFill>
                  <a:schemeClr val="tx2"/>
                </a:solidFill>
                <a:latin typeface="#9Slide03 SFU Futura_12" panose="00000400000000000000" pitchFamily="2" charset="0"/>
              </a:rPr>
              <a:t>Là vùng trọng điểm trong</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 sản xuất lương thực, thực phẩm, đáp ứng nhu cầu lương thực, thực phẩm cho vùng, cả nước và xuất khẩu; đảm bảo vấn đề </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an ninh lương thực cho </a:t>
            </a:r>
            <a:endParaRPr lang="en-US" sz="2000">
              <a:solidFill>
                <a:schemeClr val="tx2"/>
              </a:solidFill>
              <a:latin typeface="#9Slide03 SFU Futura_12" panose="00000400000000000000" pitchFamily="2" charset="0"/>
            </a:endParaRPr>
          </a:p>
          <a:p>
            <a:pPr algn="ctr"/>
            <a:r>
              <a:rPr lang="vi-VN" sz="2000">
                <a:solidFill>
                  <a:schemeClr val="tx2"/>
                </a:solidFill>
                <a:latin typeface="#9Slide03 SFU Futura_12" panose="00000400000000000000" pitchFamily="2" charset="0"/>
              </a:rPr>
              <a:t>đất nước.</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endParaRPr lang="vi-VN" sz="2000">
              <a:solidFill>
                <a:schemeClr val="tx2"/>
              </a:solidFill>
              <a:latin typeface="#9Slide03 SFU Futura_12" panose="00000400000000000000" pitchFamily="2" charset="0"/>
            </a:endParaRPr>
          </a:p>
        </p:txBody>
      </p:sp>
      <p:pic>
        <p:nvPicPr>
          <p:cNvPr id="3" name="Picture 2">
            <a:extLst>
              <a:ext uri="{FF2B5EF4-FFF2-40B4-BE49-F238E27FC236}">
                <a16:creationId xmlns:a16="http://schemas.microsoft.com/office/drawing/2014/main" id="{912B952B-4FE1-4771-ACDB-E944D928AC1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759612" y="4030674"/>
            <a:ext cx="856298" cy="856298"/>
          </a:xfrm>
          <a:prstGeom prst="rect">
            <a:avLst/>
          </a:prstGeom>
        </p:spPr>
      </p:pic>
      <p:pic>
        <p:nvPicPr>
          <p:cNvPr id="5" name="Picture 4">
            <a:extLst>
              <a:ext uri="{FF2B5EF4-FFF2-40B4-BE49-F238E27FC236}">
                <a16:creationId xmlns:a16="http://schemas.microsoft.com/office/drawing/2014/main" id="{16453E9B-93DE-4039-AC6C-5EC52DFBCCAE}"/>
              </a:ext>
            </a:extLst>
          </p:cNvPr>
          <p:cNvPicPr>
            <a:picLocks noChangeAspect="1"/>
          </p:cNvPicPr>
          <p:nvPr/>
        </p:nvPicPr>
        <p:blipFill>
          <a:blip r:embed="rId8" cstate="screen">
            <a:clrChange>
              <a:clrFrom>
                <a:srgbClr val="F2F6F6"/>
              </a:clrFrom>
              <a:clrTo>
                <a:srgbClr val="F2F6F6">
                  <a:alpha val="0"/>
                </a:srgbClr>
              </a:clrTo>
            </a:clrChange>
            <a:extLst>
              <a:ext uri="{28A0092B-C50C-407E-A947-70E740481C1C}">
                <a14:useLocalDpi xmlns:a14="http://schemas.microsoft.com/office/drawing/2010/main" val="0"/>
              </a:ext>
            </a:extLst>
          </a:blip>
          <a:stretch>
            <a:fillRect/>
          </a:stretch>
        </p:blipFill>
        <p:spPr>
          <a:xfrm>
            <a:off x="4038836" y="4440626"/>
            <a:ext cx="894875" cy="894875"/>
          </a:xfrm>
          <a:prstGeom prst="rect">
            <a:avLst/>
          </a:prstGeom>
        </p:spPr>
      </p:pic>
      <p:pic>
        <p:nvPicPr>
          <p:cNvPr id="40" name="Picture 39">
            <a:extLst>
              <a:ext uri="{FF2B5EF4-FFF2-40B4-BE49-F238E27FC236}">
                <a16:creationId xmlns:a16="http://schemas.microsoft.com/office/drawing/2014/main" id="{A2D1FCBA-57C4-4717-A272-8B5B7C782B2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911361" y="1415948"/>
            <a:ext cx="1544468" cy="1544468"/>
          </a:xfrm>
          <a:prstGeom prst="rect">
            <a:avLst/>
          </a:prstGeom>
        </p:spPr>
      </p:pic>
      <p:pic>
        <p:nvPicPr>
          <p:cNvPr id="8" name="Picture 7">
            <a:extLst>
              <a:ext uri="{FF2B5EF4-FFF2-40B4-BE49-F238E27FC236}">
                <a16:creationId xmlns:a16="http://schemas.microsoft.com/office/drawing/2014/main" id="{1ACA923A-363A-4874-9F72-2D68E6348A8F}"/>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28359" y="1686969"/>
            <a:ext cx="1505332" cy="1505332"/>
          </a:xfrm>
          <a:prstGeom prst="rect">
            <a:avLst/>
          </a:prstGeom>
        </p:spPr>
      </p:pic>
      <p:pic>
        <p:nvPicPr>
          <p:cNvPr id="41" name="Picture 40">
            <a:extLst>
              <a:ext uri="{FF2B5EF4-FFF2-40B4-BE49-F238E27FC236}">
                <a16:creationId xmlns:a16="http://schemas.microsoft.com/office/drawing/2014/main" id="{66153886-3FEC-4EB5-A8AF-B0976149456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181468" y="4261498"/>
            <a:ext cx="1111844" cy="1111844"/>
          </a:xfrm>
          <a:prstGeom prst="rect">
            <a:avLst/>
          </a:prstGeom>
        </p:spPr>
      </p:pic>
    </p:spTree>
    <p:extLst>
      <p:ext uri="{BB962C8B-B14F-4D97-AF65-F5344CB8AC3E}">
        <p14:creationId xmlns:p14="http://schemas.microsoft.com/office/powerpoint/2010/main" val="16740776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1000"/>
                                        <p:tgtEl>
                                          <p:spTgt spid="35">
                                            <p:txEl>
                                              <p:pRg st="0" end="0"/>
                                            </p:txEl>
                                          </p:spTgt>
                                        </p:tgtEl>
                                      </p:cBhvr>
                                    </p:animEffect>
                                    <p:anim calcmode="lin" valueType="num">
                                      <p:cBhvr>
                                        <p:cTn id="8"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xEl>
                                              <p:pRg st="0" end="0"/>
                                            </p:txEl>
                                          </p:spTgt>
                                        </p:tgtEl>
                                        <p:attrNameLst>
                                          <p:attrName>style.visibility</p:attrName>
                                        </p:attrNameLst>
                                      </p:cBhvr>
                                      <p:to>
                                        <p:strVal val="visible"/>
                                      </p:to>
                                    </p:set>
                                    <p:animEffect transition="in" filter="fade">
                                      <p:cBhvr>
                                        <p:cTn id="14" dur="1000"/>
                                        <p:tgtEl>
                                          <p:spTgt spid="37">
                                            <p:txEl>
                                              <p:pRg st="0" end="0"/>
                                            </p:txEl>
                                          </p:spTgt>
                                        </p:tgtEl>
                                      </p:cBhvr>
                                    </p:animEffect>
                                    <p:anim calcmode="lin" valueType="num">
                                      <p:cBhvr>
                                        <p:cTn id="15"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animEffect transition="in" filter="fade">
                                      <p:cBhvr>
                                        <p:cTn id="21" dur="1000"/>
                                        <p:tgtEl>
                                          <p:spTgt spid="38">
                                            <p:txEl>
                                              <p:pRg st="0" end="0"/>
                                            </p:txEl>
                                          </p:spTgt>
                                        </p:tgtEl>
                                      </p:cBhvr>
                                    </p:animEffect>
                                    <p:anim calcmode="lin" valueType="num">
                                      <p:cBhvr>
                                        <p:cTn id="22"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xEl>
                                              <p:pRg st="1" end="1"/>
                                            </p:txEl>
                                          </p:spTgt>
                                        </p:tgtEl>
                                        <p:attrNameLst>
                                          <p:attrName>style.visibility</p:attrName>
                                        </p:attrNameLst>
                                      </p:cBhvr>
                                      <p:to>
                                        <p:strVal val="visible"/>
                                      </p:to>
                                    </p:set>
                                    <p:animEffect transition="in" filter="fade">
                                      <p:cBhvr>
                                        <p:cTn id="28" dur="1000"/>
                                        <p:tgtEl>
                                          <p:spTgt spid="38">
                                            <p:txEl>
                                              <p:pRg st="1" end="1"/>
                                            </p:txEl>
                                          </p:spTgt>
                                        </p:tgtEl>
                                      </p:cBhvr>
                                    </p:animEffect>
                                    <p:anim calcmode="lin" valueType="num">
                                      <p:cBhvr>
                                        <p:cTn id="29" dur="1000" fill="hold"/>
                                        <p:tgtEl>
                                          <p:spTgt spid="3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fade">
                                      <p:cBhvr>
                                        <p:cTn id="35" dur="1000"/>
                                        <p:tgtEl>
                                          <p:spTgt spid="38">
                                            <p:txEl>
                                              <p:pRg st="2" end="2"/>
                                            </p:txEl>
                                          </p:spTgt>
                                        </p:tgtEl>
                                      </p:cBhvr>
                                    </p:animEffect>
                                    <p:anim calcmode="lin" valueType="num">
                                      <p:cBhvr>
                                        <p:cTn id="36" dur="1000" fill="hold"/>
                                        <p:tgtEl>
                                          <p:spTgt spid="3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3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8">
                                            <p:txEl>
                                              <p:pRg st="3" end="3"/>
                                            </p:txEl>
                                          </p:spTgt>
                                        </p:tgtEl>
                                        <p:attrNameLst>
                                          <p:attrName>style.visibility</p:attrName>
                                        </p:attrNameLst>
                                      </p:cBhvr>
                                      <p:to>
                                        <p:strVal val="visible"/>
                                      </p:to>
                                    </p:set>
                                    <p:animEffect transition="in" filter="fade">
                                      <p:cBhvr>
                                        <p:cTn id="42" dur="1000"/>
                                        <p:tgtEl>
                                          <p:spTgt spid="38">
                                            <p:txEl>
                                              <p:pRg st="3" end="3"/>
                                            </p:txEl>
                                          </p:spTgt>
                                        </p:tgtEl>
                                      </p:cBhvr>
                                    </p:animEffect>
                                    <p:anim calcmode="lin" valueType="num">
                                      <p:cBhvr>
                                        <p:cTn id="43" dur="1000" fill="hold"/>
                                        <p:tgtEl>
                                          <p:spTgt spid="3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3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xEl>
                                              <p:pRg st="0" end="0"/>
                                            </p:txEl>
                                          </p:spTgt>
                                        </p:tgtEl>
                                        <p:attrNameLst>
                                          <p:attrName>style.visibility</p:attrName>
                                        </p:attrNameLst>
                                      </p:cBhvr>
                                      <p:to>
                                        <p:strVal val="visible"/>
                                      </p:to>
                                    </p:set>
                                    <p:animEffect transition="in" filter="fade">
                                      <p:cBhvr>
                                        <p:cTn id="49" dur="1000"/>
                                        <p:tgtEl>
                                          <p:spTgt spid="39">
                                            <p:txEl>
                                              <p:pRg st="0" end="0"/>
                                            </p:txEl>
                                          </p:spTgt>
                                        </p:tgtEl>
                                      </p:cBhvr>
                                    </p:animEffect>
                                    <p:anim calcmode="lin" valueType="num">
                                      <p:cBhvr>
                                        <p:cTn id="50" dur="10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9">
                                            <p:txEl>
                                              <p:pRg st="1" end="1"/>
                                            </p:txEl>
                                          </p:spTgt>
                                        </p:tgtEl>
                                        <p:attrNameLst>
                                          <p:attrName>style.visibility</p:attrName>
                                        </p:attrNameLst>
                                      </p:cBhvr>
                                      <p:to>
                                        <p:strVal val="visible"/>
                                      </p:to>
                                    </p:set>
                                    <p:animEffect transition="in" filter="fade">
                                      <p:cBhvr>
                                        <p:cTn id="56" dur="1000"/>
                                        <p:tgtEl>
                                          <p:spTgt spid="39">
                                            <p:txEl>
                                              <p:pRg st="1" end="1"/>
                                            </p:txEl>
                                          </p:spTgt>
                                        </p:tgtEl>
                                      </p:cBhvr>
                                    </p:animEffect>
                                    <p:anim calcmode="lin" valueType="num">
                                      <p:cBhvr>
                                        <p:cTn id="57" dur="10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3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9">
                                            <p:txEl>
                                              <p:pRg st="2" end="2"/>
                                            </p:txEl>
                                          </p:spTgt>
                                        </p:tgtEl>
                                        <p:attrNameLst>
                                          <p:attrName>style.visibility</p:attrName>
                                        </p:attrNameLst>
                                      </p:cBhvr>
                                      <p:to>
                                        <p:strVal val="visible"/>
                                      </p:to>
                                    </p:set>
                                    <p:animEffect transition="in" filter="fade">
                                      <p:cBhvr>
                                        <p:cTn id="63" dur="1000"/>
                                        <p:tgtEl>
                                          <p:spTgt spid="39">
                                            <p:txEl>
                                              <p:pRg st="2" end="2"/>
                                            </p:txEl>
                                          </p:spTgt>
                                        </p:tgtEl>
                                      </p:cBhvr>
                                    </p:animEffect>
                                    <p:anim calcmode="lin" valueType="num">
                                      <p:cBhvr>
                                        <p:cTn id="64" dur="10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3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9">
                                            <p:txEl>
                                              <p:pRg st="3" end="3"/>
                                            </p:txEl>
                                          </p:spTgt>
                                        </p:tgtEl>
                                        <p:attrNameLst>
                                          <p:attrName>style.visibility</p:attrName>
                                        </p:attrNameLst>
                                      </p:cBhvr>
                                      <p:to>
                                        <p:strVal val="visible"/>
                                      </p:to>
                                    </p:set>
                                    <p:animEffect transition="in" filter="fade">
                                      <p:cBhvr>
                                        <p:cTn id="70" dur="1000"/>
                                        <p:tgtEl>
                                          <p:spTgt spid="39">
                                            <p:txEl>
                                              <p:pRg st="3" end="3"/>
                                            </p:txEl>
                                          </p:spTgt>
                                        </p:tgtEl>
                                      </p:cBhvr>
                                    </p:animEffect>
                                    <p:anim calcmode="lin" valueType="num">
                                      <p:cBhvr>
                                        <p:cTn id="71" dur="1000" fill="hold"/>
                                        <p:tgtEl>
                                          <p:spTgt spid="39">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3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37" grpId="0" build="p"/>
      <p:bldP spid="38" grpId="0" build="p"/>
      <p:bldP spid="3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7F6B05D-BDD7-48BA-A3E7-AE42DD41B654}"/>
              </a:ext>
            </a:extLst>
          </p:cNvPr>
          <p:cNvSpPr txBox="1"/>
          <p:nvPr/>
        </p:nvSpPr>
        <p:spPr>
          <a:xfrm>
            <a:off x="3405408" y="1506190"/>
            <a:ext cx="1926684" cy="830997"/>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400">
                <a:solidFill>
                  <a:schemeClr val="bg1"/>
                </a:solidFill>
                <a:latin typeface="#9Slide07 IcielBC Cubano Normal" panose="00000500000000000000" pitchFamily="2" charset="0"/>
              </a:rPr>
              <a:t>SX </a:t>
            </a:r>
          </a:p>
          <a:p>
            <a:pPr algn="ctr"/>
            <a:r>
              <a:rPr lang="en-US" sz="2400">
                <a:solidFill>
                  <a:schemeClr val="bg1"/>
                </a:solidFill>
                <a:latin typeface="#9Slide07 IcielBC Cubano Normal" panose="00000500000000000000" pitchFamily="2" charset="0"/>
              </a:rPr>
              <a:t>LƯƠNG THỰC</a:t>
            </a:r>
            <a:endParaRPr lang="en-US" sz="2400">
              <a:solidFill>
                <a:schemeClr val="bg1"/>
              </a:solidFill>
            </a:endParaRPr>
          </a:p>
        </p:txBody>
      </p:sp>
      <p:sp>
        <p:nvSpPr>
          <p:cNvPr id="54" name="TextBox 53">
            <a:extLst>
              <a:ext uri="{FF2B5EF4-FFF2-40B4-BE49-F238E27FC236}">
                <a16:creationId xmlns:a16="http://schemas.microsoft.com/office/drawing/2014/main" id="{156C124A-2F3C-4F3D-AFB9-B7FC26261631}"/>
              </a:ext>
            </a:extLst>
          </p:cNvPr>
          <p:cNvSpPr txBox="1"/>
          <p:nvPr/>
        </p:nvSpPr>
        <p:spPr>
          <a:xfrm>
            <a:off x="3377543" y="4743432"/>
            <a:ext cx="1826080" cy="954107"/>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CÂY</a:t>
            </a:r>
          </a:p>
          <a:p>
            <a:pPr algn="ctr"/>
            <a:r>
              <a:rPr lang="en-US" sz="2800">
                <a:solidFill>
                  <a:schemeClr val="bg1"/>
                </a:solidFill>
                <a:latin typeface="#9Slide07 IcielBC Cubano Normal" panose="00000500000000000000" pitchFamily="2" charset="0"/>
              </a:rPr>
              <a:t>ĂN QUẢ</a:t>
            </a:r>
            <a:endParaRPr lang="en-US" sz="2800">
              <a:solidFill>
                <a:schemeClr val="bg1"/>
              </a:solidFill>
            </a:endParaRPr>
          </a:p>
        </p:txBody>
      </p:sp>
      <p:sp>
        <p:nvSpPr>
          <p:cNvPr id="60" name="TextBox 59">
            <a:extLst>
              <a:ext uri="{FF2B5EF4-FFF2-40B4-BE49-F238E27FC236}">
                <a16:creationId xmlns:a16="http://schemas.microsoft.com/office/drawing/2014/main" id="{A67C1850-C120-404E-852C-B08E61E45443}"/>
              </a:ext>
            </a:extLst>
          </p:cNvPr>
          <p:cNvSpPr txBox="1"/>
          <p:nvPr/>
        </p:nvSpPr>
        <p:spPr>
          <a:xfrm>
            <a:off x="5434732" y="812404"/>
            <a:ext cx="6604867" cy="2862322"/>
          </a:xfrm>
          <a:prstGeom prst="rect">
            <a:avLst/>
          </a:prstGeom>
          <a:solidFill>
            <a:srgbClr val="F7FCFE"/>
          </a:solidFill>
          <a:ln>
            <a:solidFill>
              <a:schemeClr val="tx1"/>
            </a:solidFill>
            <a:prstDash val="lgDashDotDot"/>
          </a:ln>
        </p:spPr>
        <p:txBody>
          <a:bodyPr wrap="square">
            <a:spAutoFit/>
          </a:bodyPr>
          <a:lstStyle/>
          <a:p>
            <a:r>
              <a:rPr lang="vi-VN" sz="2000">
                <a:solidFill>
                  <a:schemeClr val="tx2"/>
                </a:solidFill>
                <a:latin typeface="#9Slide03 SFU Futura_12" panose="00000400000000000000" pitchFamily="2" charset="0"/>
              </a:rPr>
              <a:t>-  Chiếm khoảng 50% diện tích gieo trồng và 50% sản lượng lương thực có hạt của cả nước (năm 2021). </a:t>
            </a:r>
          </a:p>
          <a:p>
            <a:r>
              <a:rPr lang="vi-VN" sz="2000">
                <a:solidFill>
                  <a:schemeClr val="tx2"/>
                </a:solidFill>
                <a:latin typeface="#9Slide03 SFU Futura_12" panose="00000400000000000000" pitchFamily="2" charset="0"/>
              </a:rPr>
              <a:t>+ Lúa là cây lương thực chủ yếu, chiếm 53,9% diện tích và 55,5% sản lượng lúa cả nước. </a:t>
            </a:r>
          </a:p>
          <a:p>
            <a:r>
              <a:rPr lang="vi-VN" sz="2000">
                <a:solidFill>
                  <a:schemeClr val="tx2"/>
                </a:solidFill>
                <a:latin typeface="#9Slide03 SFU Futura_12" panose="00000400000000000000" pitchFamily="2" charset="0"/>
              </a:rPr>
              <a:t>+ Các tỉnh dẫn đầu về diện tích trồng lúa</a:t>
            </a:r>
            <a:r>
              <a:rPr lang="en-US" sz="2000">
                <a:solidFill>
                  <a:schemeClr val="tx2"/>
                </a:solidFill>
                <a:latin typeface="#9Slide03 SFU Futura_12" panose="00000400000000000000" pitchFamily="2" charset="0"/>
              </a:rPr>
              <a:t>.</a:t>
            </a:r>
            <a:endParaRPr lang="vi-VN"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 Các công nghệ về lai tạo giống, biến đổi gen, hỗ trợ quản lí giám sát vùng trồng bằng công nghệ tự động, quy trình sản xuất VietGAP,... đã được ứng dụng để tăng năng suất, chất lượng cây trồng đồng thời thích ứng biến đổi khí hậu.</a:t>
            </a:r>
          </a:p>
        </p:txBody>
      </p:sp>
      <p:cxnSp>
        <p:nvCxnSpPr>
          <p:cNvPr id="63" name="Connector: Elbow 62">
            <a:extLst>
              <a:ext uri="{FF2B5EF4-FFF2-40B4-BE49-F238E27FC236}">
                <a16:creationId xmlns:a16="http://schemas.microsoft.com/office/drawing/2014/main" id="{583D20E0-9949-4D36-B65C-78EBA0D99092}"/>
              </a:ext>
            </a:extLst>
          </p:cNvPr>
          <p:cNvCxnSpPr>
            <a:cxnSpLocks/>
          </p:cNvCxnSpPr>
          <p:nvPr/>
        </p:nvCxnSpPr>
        <p:spPr>
          <a:xfrm rot="10800000" flipV="1">
            <a:off x="2147930" y="1767800"/>
            <a:ext cx="1257478" cy="1073661"/>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64A4D0C-3FF2-4FA7-81E6-E7194178AFC7}"/>
              </a:ext>
            </a:extLst>
          </p:cNvPr>
          <p:cNvCxnSpPr>
            <a:cxnSpLocks/>
          </p:cNvCxnSpPr>
          <p:nvPr/>
        </p:nvCxnSpPr>
        <p:spPr>
          <a:xfrm rot="10800000">
            <a:off x="1953591" y="3990346"/>
            <a:ext cx="1458685" cy="1014696"/>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77335B-0A28-4296-87A0-82B2ADD4B0FD}"/>
              </a:ext>
            </a:extLst>
          </p:cNvPr>
          <p:cNvSpPr txBox="1"/>
          <p:nvPr/>
        </p:nvSpPr>
        <p:spPr>
          <a:xfrm>
            <a:off x="5378010" y="4673967"/>
            <a:ext cx="6650704" cy="1015663"/>
          </a:xfrm>
          <a:prstGeom prst="rect">
            <a:avLst/>
          </a:prstGeom>
          <a:solidFill>
            <a:srgbClr val="F7FCFE"/>
          </a:solidFill>
          <a:ln>
            <a:solidFill>
              <a:schemeClr val="accent1"/>
            </a:solidFill>
            <a:prstDash val="lgDashDot"/>
          </a:ln>
        </p:spPr>
        <p:txBody>
          <a:bodyPr wrap="square">
            <a:spAutoFit/>
          </a:bodyPr>
          <a:lstStyle/>
          <a:p>
            <a:r>
              <a:rPr lang="vi-VN" sz="2000">
                <a:solidFill>
                  <a:schemeClr val="tx2"/>
                </a:solidFill>
                <a:latin typeface="#9Slide03 SFU Futura_12" panose="00000400000000000000" pitchFamily="2" charset="0"/>
              </a:rPr>
              <a:t>- Là lợi thế phát triển của vùng.</a:t>
            </a:r>
          </a:p>
          <a:p>
            <a:r>
              <a:rPr lang="vi-VN" sz="2000">
                <a:solidFill>
                  <a:schemeClr val="tx2"/>
                </a:solidFill>
                <a:latin typeface="#9Slide03 SFU Futura_12" panose="00000400000000000000" pitchFamily="2" charset="0"/>
              </a:rPr>
              <a:t>- Các loại trái cây nhiệt đới nổi tiếng</a:t>
            </a:r>
            <a:r>
              <a:rPr lang="en-US" sz="2000">
                <a:solidFill>
                  <a:schemeClr val="tx2"/>
                </a:solidFill>
                <a:latin typeface="#9Slide03 SFU Futura_12" panose="00000400000000000000" pitchFamily="2" charset="0"/>
              </a:rPr>
              <a:t>( Xoài, quýt, thanh long, sầu riêng.....</a:t>
            </a:r>
            <a:r>
              <a:rPr lang="vi-VN" sz="2000">
                <a:solidFill>
                  <a:schemeClr val="tx2"/>
                </a:solidFill>
                <a:latin typeface="#9Slide03 SFU Futura_12" panose="00000400000000000000" pitchFamily="2" charset="0"/>
              </a:rPr>
              <a:t> </a:t>
            </a:r>
          </a:p>
        </p:txBody>
      </p:sp>
      <p:pic>
        <p:nvPicPr>
          <p:cNvPr id="3" name="Picture 2">
            <a:extLst>
              <a:ext uri="{FF2B5EF4-FFF2-40B4-BE49-F238E27FC236}">
                <a16:creationId xmlns:a16="http://schemas.microsoft.com/office/drawing/2014/main" id="{946C268C-FF74-4277-82C3-16C28971C35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5708" y="1505734"/>
            <a:ext cx="3448863" cy="3448863"/>
          </a:xfrm>
          <a:prstGeom prst="rect">
            <a:avLst/>
          </a:prstGeom>
        </p:spPr>
      </p:pic>
      <p:sp>
        <p:nvSpPr>
          <p:cNvPr id="21" name="TextBox 20">
            <a:extLst>
              <a:ext uri="{FF2B5EF4-FFF2-40B4-BE49-F238E27FC236}">
                <a16:creationId xmlns:a16="http://schemas.microsoft.com/office/drawing/2014/main" id="{438782C7-619E-4901-B265-D6A210BA5CD0}"/>
              </a:ext>
            </a:extLst>
          </p:cNvPr>
          <p:cNvSpPr txBox="1"/>
          <p:nvPr/>
        </p:nvSpPr>
        <p:spPr>
          <a:xfrm>
            <a:off x="767476" y="3208135"/>
            <a:ext cx="2435679" cy="707886"/>
          </a:xfrm>
          <a:prstGeom prst="rect">
            <a:avLst/>
          </a:prstGeom>
          <a:noFill/>
        </p:spPr>
        <p:txBody>
          <a:bodyPr wrap="square">
            <a:spAutoFit/>
          </a:bodyPr>
          <a:lstStyle/>
          <a:p>
            <a:pPr algn="ctr"/>
            <a:r>
              <a:rPr lang="en-US" sz="2000">
                <a:solidFill>
                  <a:schemeClr val="bg1"/>
                </a:solidFill>
                <a:latin typeface="#9Slide07 IcielBC Cubano Normal" panose="00000500000000000000" pitchFamily="2" charset="0"/>
              </a:rPr>
              <a:t>TÌNH HÌNH</a:t>
            </a:r>
          </a:p>
          <a:p>
            <a:pPr algn="ctr"/>
            <a:r>
              <a:rPr lang="en-US" sz="2000">
                <a:solidFill>
                  <a:schemeClr val="bg1"/>
                </a:solidFill>
                <a:latin typeface="#9Slide07 IcielBC Cubano Normal" panose="00000500000000000000" pitchFamily="2" charset="0"/>
              </a:rPr>
              <a:t>PHÁT TRIỂN</a:t>
            </a:r>
            <a:endParaRPr lang="en-US" sz="2000">
              <a:solidFill>
                <a:schemeClr val="bg1"/>
              </a:solidFill>
            </a:endParaRPr>
          </a:p>
        </p:txBody>
      </p:sp>
      <p:grpSp>
        <p:nvGrpSpPr>
          <p:cNvPr id="22" name="Group 21">
            <a:extLst>
              <a:ext uri="{FF2B5EF4-FFF2-40B4-BE49-F238E27FC236}">
                <a16:creationId xmlns:a16="http://schemas.microsoft.com/office/drawing/2014/main" id="{52DD8983-2709-46AC-A114-1203EB0E8367}"/>
              </a:ext>
            </a:extLst>
          </p:cNvPr>
          <p:cNvGrpSpPr/>
          <p:nvPr/>
        </p:nvGrpSpPr>
        <p:grpSpPr>
          <a:xfrm>
            <a:off x="-76200" y="-76200"/>
            <a:ext cx="12420600" cy="769441"/>
            <a:chOff x="1205161" y="-3563"/>
            <a:chExt cx="10901184" cy="769441"/>
          </a:xfrm>
        </p:grpSpPr>
        <p:sp>
          <p:nvSpPr>
            <p:cNvPr id="23" name="Rectangle: Rounded Corners 22">
              <a:extLst>
                <a:ext uri="{FF2B5EF4-FFF2-40B4-BE49-F238E27FC236}">
                  <a16:creationId xmlns:a16="http://schemas.microsoft.com/office/drawing/2014/main" id="{BB89EDA9-0682-4279-B2F3-FCB0FAC57DA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1606089-476A-4C8A-9100-96EC70B5591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Tree>
    <p:extLst>
      <p:ext uri="{BB962C8B-B14F-4D97-AF65-F5344CB8AC3E}">
        <p14:creationId xmlns:p14="http://schemas.microsoft.com/office/powerpoint/2010/main" val="34509841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bg/>
                                          </p:spTgt>
                                        </p:tgtEl>
                                        <p:attrNameLst>
                                          <p:attrName>style.visibility</p:attrName>
                                        </p:attrNameLst>
                                      </p:cBhvr>
                                      <p:to>
                                        <p:strVal val="visible"/>
                                      </p:to>
                                    </p:set>
                                    <p:anim calcmode="lin" valueType="num">
                                      <p:cBhvr additive="base">
                                        <p:cTn id="25" dur="500" fill="hold"/>
                                        <p:tgtEl>
                                          <p:spTgt spid="60">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60">
                                            <p:bg/>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
                                            <p:txEl>
                                              <p:pRg st="0" end="0"/>
                                            </p:txEl>
                                          </p:spTgt>
                                        </p:tgtEl>
                                        <p:attrNameLst>
                                          <p:attrName>style.visibility</p:attrName>
                                        </p:attrNameLst>
                                      </p:cBhvr>
                                      <p:to>
                                        <p:strVal val="visible"/>
                                      </p:to>
                                    </p:set>
                                    <p:anim calcmode="lin" valueType="num">
                                      <p:cBhvr additive="base">
                                        <p:cTn id="31" dur="5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0">
                                            <p:txEl>
                                              <p:pRg st="1" end="1"/>
                                            </p:txEl>
                                          </p:spTgt>
                                        </p:tgtEl>
                                        <p:attrNameLst>
                                          <p:attrName>style.visibility</p:attrName>
                                        </p:attrNameLst>
                                      </p:cBhvr>
                                      <p:to>
                                        <p:strVal val="visible"/>
                                      </p:to>
                                    </p:set>
                                    <p:anim calcmode="lin" valueType="num">
                                      <p:cBhvr additive="base">
                                        <p:cTn id="37" dur="5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0">
                                            <p:txEl>
                                              <p:pRg st="2" end="2"/>
                                            </p:txEl>
                                          </p:spTgt>
                                        </p:tgtEl>
                                        <p:attrNameLst>
                                          <p:attrName>style.visibility</p:attrName>
                                        </p:attrNameLst>
                                      </p:cBhvr>
                                      <p:to>
                                        <p:strVal val="visible"/>
                                      </p:to>
                                    </p:set>
                                    <p:anim calcmode="lin" valueType="num">
                                      <p:cBhvr additive="base">
                                        <p:cTn id="43" dur="500" fill="hold"/>
                                        <p:tgtEl>
                                          <p:spTgt spid="6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0">
                                            <p:txEl>
                                              <p:pRg st="3" end="3"/>
                                            </p:txEl>
                                          </p:spTgt>
                                        </p:tgtEl>
                                        <p:attrNameLst>
                                          <p:attrName>style.visibility</p:attrName>
                                        </p:attrNameLst>
                                      </p:cBhvr>
                                      <p:to>
                                        <p:strVal val="visible"/>
                                      </p:to>
                                    </p:set>
                                    <p:anim calcmode="lin" valueType="num">
                                      <p:cBhvr additive="base">
                                        <p:cTn id="49" dur="500" fill="hold"/>
                                        <p:tgtEl>
                                          <p:spTgt spid="60">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down)">
                                      <p:cBhvr>
                                        <p:cTn id="60" dur="5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76">
                                            <p:bg/>
                                          </p:spTgt>
                                        </p:tgtEl>
                                        <p:attrNameLst>
                                          <p:attrName>style.visibility</p:attrName>
                                        </p:attrNameLst>
                                      </p:cBhvr>
                                      <p:to>
                                        <p:strVal val="visible"/>
                                      </p:to>
                                    </p:set>
                                    <p:animEffect transition="in" filter="fade">
                                      <p:cBhvr>
                                        <p:cTn id="65" dur="1000"/>
                                        <p:tgtEl>
                                          <p:spTgt spid="76">
                                            <p:bg/>
                                          </p:spTgt>
                                        </p:tgtEl>
                                      </p:cBhvr>
                                    </p:animEffect>
                                    <p:anim calcmode="lin" valueType="num">
                                      <p:cBhvr>
                                        <p:cTn id="66" dur="1000" fill="hold"/>
                                        <p:tgtEl>
                                          <p:spTgt spid="76">
                                            <p:bg/>
                                          </p:spTgt>
                                        </p:tgtEl>
                                        <p:attrNameLst>
                                          <p:attrName>ppt_x</p:attrName>
                                        </p:attrNameLst>
                                      </p:cBhvr>
                                      <p:tavLst>
                                        <p:tav tm="0">
                                          <p:val>
                                            <p:strVal val="#ppt_x"/>
                                          </p:val>
                                        </p:tav>
                                        <p:tav tm="100000">
                                          <p:val>
                                            <p:strVal val="#ppt_x"/>
                                          </p:val>
                                        </p:tav>
                                      </p:tavLst>
                                    </p:anim>
                                    <p:anim calcmode="lin" valueType="num">
                                      <p:cBhvr>
                                        <p:cTn id="67" dur="1000" fill="hold"/>
                                        <p:tgtEl>
                                          <p:spTgt spid="76">
                                            <p:bg/>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76">
                                            <p:txEl>
                                              <p:pRg st="0" end="0"/>
                                            </p:txEl>
                                          </p:spTgt>
                                        </p:tgtEl>
                                        <p:attrNameLst>
                                          <p:attrName>style.visibility</p:attrName>
                                        </p:attrNameLst>
                                      </p:cBhvr>
                                      <p:to>
                                        <p:strVal val="visible"/>
                                      </p:to>
                                    </p:set>
                                    <p:animEffect transition="in" filter="fade">
                                      <p:cBhvr>
                                        <p:cTn id="72" dur="1000"/>
                                        <p:tgtEl>
                                          <p:spTgt spid="76">
                                            <p:txEl>
                                              <p:pRg st="0" end="0"/>
                                            </p:txEl>
                                          </p:spTgt>
                                        </p:tgtEl>
                                      </p:cBhvr>
                                    </p:animEffect>
                                    <p:anim calcmode="lin" valueType="num">
                                      <p:cBhvr>
                                        <p:cTn id="73"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76">
                                            <p:txEl>
                                              <p:pRg st="1" end="1"/>
                                            </p:txEl>
                                          </p:spTgt>
                                        </p:tgtEl>
                                        <p:attrNameLst>
                                          <p:attrName>style.visibility</p:attrName>
                                        </p:attrNameLst>
                                      </p:cBhvr>
                                      <p:to>
                                        <p:strVal val="visible"/>
                                      </p:to>
                                    </p:set>
                                    <p:animEffect transition="in" filter="fade">
                                      <p:cBhvr>
                                        <p:cTn id="79" dur="1000"/>
                                        <p:tgtEl>
                                          <p:spTgt spid="76">
                                            <p:txEl>
                                              <p:pRg st="1" end="1"/>
                                            </p:txEl>
                                          </p:spTgt>
                                        </p:tgtEl>
                                      </p:cBhvr>
                                    </p:animEffect>
                                    <p:anim calcmode="lin" valueType="num">
                                      <p:cBhvr>
                                        <p:cTn id="80" dur="1000" fill="hold"/>
                                        <p:tgtEl>
                                          <p:spTgt spid="76">
                                            <p:txEl>
                                              <p:pRg st="1" end="1"/>
                                            </p:txEl>
                                          </p:spTgt>
                                        </p:tgtEl>
                                        <p:attrNameLst>
                                          <p:attrName>ppt_x</p:attrName>
                                        </p:attrNameLst>
                                      </p:cBhvr>
                                      <p:tavLst>
                                        <p:tav tm="0">
                                          <p:val>
                                            <p:strVal val="#ppt_x"/>
                                          </p:val>
                                        </p:tav>
                                        <p:tav tm="100000">
                                          <p:val>
                                            <p:strVal val="#ppt_x"/>
                                          </p:val>
                                        </p:tav>
                                      </p:tavLst>
                                    </p:anim>
                                    <p:anim calcmode="lin" valueType="num">
                                      <p:cBhvr>
                                        <p:cTn id="81" dur="1000" fill="hold"/>
                                        <p:tgtEl>
                                          <p:spTgt spid="7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60" grpId="0" build="p" animBg="1"/>
      <p:bldP spid="76" grpId="0" build="p"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0" descr="GIỚI THIỆU XOÀI CÁT CHU VÀNG – THƯƠNG HIỆU CHÚ CHÍN – XOÀI CHÚ CHÍN">
            <a:extLst>
              <a:ext uri="{FF2B5EF4-FFF2-40B4-BE49-F238E27FC236}">
                <a16:creationId xmlns:a16="http://schemas.microsoft.com/office/drawing/2014/main" id="{05782EA6-E20E-4C33-A29D-43BA56066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543" r="4" b="5242"/>
          <a:stretch/>
        </p:blipFill>
        <p:spPr bwMode="auto">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 name="Picture 58" descr="Giải pháp 'đường dài' cho cây thanh long - Đài Phát thanh và Truyền hình  Long An">
            <a:extLst>
              <a:ext uri="{FF2B5EF4-FFF2-40B4-BE49-F238E27FC236}">
                <a16:creationId xmlns:a16="http://schemas.microsoft.com/office/drawing/2014/main" id="{586E140F-3AC4-4409-A09A-861EB809A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061" r="-2" b="25055"/>
          <a:stretch/>
        </p:blipFill>
        <p:spPr bwMode="auto">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6" name="Picture 4" descr="Sông Cửu Long: Trường Giang Vạn Dặm">
            <a:extLst>
              <a:ext uri="{FF2B5EF4-FFF2-40B4-BE49-F238E27FC236}">
                <a16:creationId xmlns:a16="http://schemas.microsoft.com/office/drawing/2014/main" id="{42CAE1A1-3234-489E-8014-0004BD40C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27" r="-3" b="11807"/>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 name="Picture 50" descr="Giá sầu riêng ở Đồng bằng sông Cửu Long tăng mạnh - DNTT online">
            <a:extLst>
              <a:ext uri="{FF2B5EF4-FFF2-40B4-BE49-F238E27FC236}">
                <a16:creationId xmlns:a16="http://schemas.microsoft.com/office/drawing/2014/main" id="{B27A0DA5-3AB5-4931-9D4D-FFAA0AF7B6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57" r="2" b="2"/>
          <a:stretch/>
        </p:blipFill>
        <p:spPr bwMode="auto">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84F254B-91FF-4CBD-B08E-4FF0EE6FC83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t="9266" r="-2" b="13449"/>
          <a:stretch/>
        </p:blipFill>
        <p:spPr bwMode="auto">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235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ppt_x</p:attrName>
                                        </p:attrNameLst>
                                      </p:cBhvr>
                                      <p:tavLst>
                                        <p:tav tm="0">
                                          <p:val>
                                            <p:strVal val="#ppt_x"/>
                                          </p:val>
                                        </p:tav>
                                        <p:tav tm="100000">
                                          <p:val>
                                            <p:strVal val="#ppt_x"/>
                                          </p:val>
                                        </p:tav>
                                      </p:tavLst>
                                    </p:anim>
                                    <p:anim calcmode="lin" valueType="num">
                                      <p:cBhvr>
                                        <p:cTn id="13" dur="2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6000"/>
                            </p:stCondLst>
                            <p:childTnLst>
                              <p:par>
                                <p:cTn id="19" presetID="14" presetClass="entr" presetSubtype="1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2000"/>
                                        <p:tgtEl>
                                          <p:spTgt spid="8"/>
                                        </p:tgtEl>
                                      </p:cBhvr>
                                    </p:animEffect>
                                  </p:childTnLst>
                                </p:cTn>
                              </p:par>
                            </p:childTnLst>
                          </p:cTn>
                        </p:par>
                        <p:par>
                          <p:cTn id="22" fill="hold">
                            <p:stCondLst>
                              <p:cond delay="8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fltVal val="0"/>
                                          </p:val>
                                        </p:tav>
                                        <p:tav tm="100000">
                                          <p:val>
                                            <p:strVal val="#ppt_w"/>
                                          </p:val>
                                        </p:tav>
                                      </p:tavLst>
                                    </p:anim>
                                    <p:anim calcmode="lin" valueType="num">
                                      <p:cBhvr>
                                        <p:cTn id="26" dur="2000" fill="hold"/>
                                        <p:tgtEl>
                                          <p:spTgt spid="7"/>
                                        </p:tgtEl>
                                        <p:attrNameLst>
                                          <p:attrName>ppt_h</p:attrName>
                                        </p:attrNameLst>
                                      </p:cBhvr>
                                      <p:tavLst>
                                        <p:tav tm="0">
                                          <p:val>
                                            <p:fltVal val="0"/>
                                          </p:val>
                                        </p:tav>
                                        <p:tav tm="100000">
                                          <p:val>
                                            <p:strVal val="#ppt_h"/>
                                          </p:val>
                                        </p:tav>
                                      </p:tavLst>
                                    </p:anim>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32">
            <a:extLst>
              <a:ext uri="{FF2B5EF4-FFF2-40B4-BE49-F238E27FC236}">
                <a16:creationId xmlns:a16="http://schemas.microsoft.com/office/drawing/2014/main" id="{2039AC3D-2A09-4A63-8C25-A47D56D108BA}"/>
              </a:ext>
            </a:extLst>
          </p:cNvPr>
          <p:cNvGrpSpPr/>
          <p:nvPr/>
        </p:nvGrpSpPr>
        <p:grpSpPr>
          <a:xfrm flipH="1" flipV="1">
            <a:off x="1144522" y="5320031"/>
            <a:ext cx="3935611" cy="360811"/>
            <a:chOff x="1947334" y="2686552"/>
            <a:chExt cx="3241123" cy="360811"/>
          </a:xfrm>
        </p:grpSpPr>
        <p:cxnSp>
          <p:nvCxnSpPr>
            <p:cNvPr id="20" name="Straight Connector 35">
              <a:extLst>
                <a:ext uri="{FF2B5EF4-FFF2-40B4-BE49-F238E27FC236}">
                  <a16:creationId xmlns:a16="http://schemas.microsoft.com/office/drawing/2014/main" id="{71A79AC2-F31C-43A6-92FE-CAA6415B6042}"/>
                </a:ext>
              </a:extLst>
            </p:cNvPr>
            <p:cNvCxnSpPr/>
            <p:nvPr/>
          </p:nvCxnSpPr>
          <p:spPr>
            <a:xfrm>
              <a:off x="1947334" y="2686553"/>
              <a:ext cx="3241123" cy="2"/>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1" name="Straight Connector 36">
              <a:extLst>
                <a:ext uri="{FF2B5EF4-FFF2-40B4-BE49-F238E27FC236}">
                  <a16:creationId xmlns:a16="http://schemas.microsoft.com/office/drawing/2014/main" id="{3C6D288D-32BC-45DA-B793-F554652FA644}"/>
                </a:ext>
              </a:extLst>
            </p:cNvPr>
            <p:cNvCxnSpPr/>
            <p:nvPr/>
          </p:nvCxnSpPr>
          <p:spPr>
            <a:xfrm>
              <a:off x="1947334" y="2686552"/>
              <a:ext cx="0" cy="36081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2" name="Group 26">
            <a:extLst>
              <a:ext uri="{FF2B5EF4-FFF2-40B4-BE49-F238E27FC236}">
                <a16:creationId xmlns:a16="http://schemas.microsoft.com/office/drawing/2014/main" id="{DC40BBF7-F635-4E36-ACA1-9BA403CE3B4A}"/>
              </a:ext>
            </a:extLst>
          </p:cNvPr>
          <p:cNvGrpSpPr/>
          <p:nvPr/>
        </p:nvGrpSpPr>
        <p:grpSpPr>
          <a:xfrm flipH="1">
            <a:off x="1144522" y="1688236"/>
            <a:ext cx="3935610" cy="403940"/>
            <a:chOff x="1947334" y="2686552"/>
            <a:chExt cx="3241122" cy="360811"/>
          </a:xfrm>
        </p:grpSpPr>
        <p:cxnSp>
          <p:nvCxnSpPr>
            <p:cNvPr id="24" name="Straight Connector 29">
              <a:extLst>
                <a:ext uri="{FF2B5EF4-FFF2-40B4-BE49-F238E27FC236}">
                  <a16:creationId xmlns:a16="http://schemas.microsoft.com/office/drawing/2014/main" id="{0143CE46-7202-4343-99B4-A53ECA362E8E}"/>
                </a:ext>
              </a:extLst>
            </p:cNvPr>
            <p:cNvCxnSpPr/>
            <p:nvPr/>
          </p:nvCxnSpPr>
          <p:spPr>
            <a:xfrm flipV="1">
              <a:off x="1947334" y="2686552"/>
              <a:ext cx="3241122" cy="1"/>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30">
              <a:extLst>
                <a:ext uri="{FF2B5EF4-FFF2-40B4-BE49-F238E27FC236}">
                  <a16:creationId xmlns:a16="http://schemas.microsoft.com/office/drawing/2014/main" id="{38B381DB-DF38-4D1F-B8EB-E3B5B201493F}"/>
                </a:ext>
              </a:extLst>
            </p:cNvPr>
            <p:cNvCxnSpPr/>
            <p:nvPr/>
          </p:nvCxnSpPr>
          <p:spPr>
            <a:xfrm>
              <a:off x="1947334" y="2686552"/>
              <a:ext cx="0" cy="360811"/>
            </a:xfrm>
            <a:prstGeom prst="line">
              <a:avLst/>
            </a:prstGeom>
            <a:ln w="127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 name="Group 14">
            <a:extLst>
              <a:ext uri="{FF2B5EF4-FFF2-40B4-BE49-F238E27FC236}">
                <a16:creationId xmlns:a16="http://schemas.microsoft.com/office/drawing/2014/main" id="{64C4247A-D647-41FA-9E90-76A819FF251B}"/>
              </a:ext>
            </a:extLst>
          </p:cNvPr>
          <p:cNvGrpSpPr/>
          <p:nvPr/>
        </p:nvGrpSpPr>
        <p:grpSpPr>
          <a:xfrm>
            <a:off x="7187643" y="1688236"/>
            <a:ext cx="3942751" cy="403940"/>
            <a:chOff x="1947334" y="2686552"/>
            <a:chExt cx="3247001" cy="360811"/>
          </a:xfrm>
        </p:grpSpPr>
        <p:cxnSp>
          <p:nvCxnSpPr>
            <p:cNvPr id="32" name="Straight Connector 17">
              <a:extLst>
                <a:ext uri="{FF2B5EF4-FFF2-40B4-BE49-F238E27FC236}">
                  <a16:creationId xmlns:a16="http://schemas.microsoft.com/office/drawing/2014/main" id="{BF26C685-A8F2-4343-B7AB-FF2CF279243F}"/>
                </a:ext>
              </a:extLst>
            </p:cNvPr>
            <p:cNvCxnSpPr/>
            <p:nvPr/>
          </p:nvCxnSpPr>
          <p:spPr>
            <a:xfrm flipV="1">
              <a:off x="1947334" y="2686552"/>
              <a:ext cx="3247001" cy="1"/>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18">
              <a:extLst>
                <a:ext uri="{FF2B5EF4-FFF2-40B4-BE49-F238E27FC236}">
                  <a16:creationId xmlns:a16="http://schemas.microsoft.com/office/drawing/2014/main" id="{ED32CAB3-2D64-4F65-84B3-0AE5A3E7331C}"/>
                </a:ext>
              </a:extLst>
            </p:cNvPr>
            <p:cNvCxnSpPr/>
            <p:nvPr/>
          </p:nvCxnSpPr>
          <p:spPr>
            <a:xfrm>
              <a:off x="1947334" y="2686552"/>
              <a:ext cx="0" cy="360811"/>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6" name="Group 20">
            <a:extLst>
              <a:ext uri="{FF2B5EF4-FFF2-40B4-BE49-F238E27FC236}">
                <a16:creationId xmlns:a16="http://schemas.microsoft.com/office/drawing/2014/main" id="{AB2B8C84-D05D-4380-A55E-0D7BC74AEB56}"/>
              </a:ext>
            </a:extLst>
          </p:cNvPr>
          <p:cNvGrpSpPr/>
          <p:nvPr/>
        </p:nvGrpSpPr>
        <p:grpSpPr>
          <a:xfrm flipV="1">
            <a:off x="7187639" y="4955768"/>
            <a:ext cx="3942755" cy="403940"/>
            <a:chOff x="1947334" y="2686552"/>
            <a:chExt cx="3247006" cy="360811"/>
          </a:xfrm>
        </p:grpSpPr>
        <p:cxnSp>
          <p:nvCxnSpPr>
            <p:cNvPr id="28" name="Straight Connector 23">
              <a:extLst>
                <a:ext uri="{FF2B5EF4-FFF2-40B4-BE49-F238E27FC236}">
                  <a16:creationId xmlns:a16="http://schemas.microsoft.com/office/drawing/2014/main" id="{B1F4AD33-FC21-47EE-BD25-DD5309EB1961}"/>
                </a:ext>
              </a:extLst>
            </p:cNvPr>
            <p:cNvCxnSpPr/>
            <p:nvPr/>
          </p:nvCxnSpPr>
          <p:spPr>
            <a:xfrm>
              <a:off x="1947334" y="2686553"/>
              <a:ext cx="3247006" cy="1"/>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4">
              <a:extLst>
                <a:ext uri="{FF2B5EF4-FFF2-40B4-BE49-F238E27FC236}">
                  <a16:creationId xmlns:a16="http://schemas.microsoft.com/office/drawing/2014/main" id="{4D119F0C-FD23-47D4-95FA-9DE1A6520D33}"/>
                </a:ext>
              </a:extLst>
            </p:cNvPr>
            <p:cNvCxnSpPr/>
            <p:nvPr/>
          </p:nvCxnSpPr>
          <p:spPr>
            <a:xfrm>
              <a:off x="1947334" y="2686552"/>
              <a:ext cx="0" cy="360811"/>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千图PPT彼岸天：ID 8661124库_组合 1">
            <a:extLst>
              <a:ext uri="{FF2B5EF4-FFF2-40B4-BE49-F238E27FC236}">
                <a16:creationId xmlns:a16="http://schemas.microsoft.com/office/drawing/2014/main" id="{87AFEE93-F705-45C5-807C-CCC8950917AC}"/>
              </a:ext>
            </a:extLst>
          </p:cNvPr>
          <p:cNvGrpSpPr/>
          <p:nvPr>
            <p:custDataLst>
              <p:tags r:id="rId1"/>
            </p:custDataLst>
          </p:nvPr>
        </p:nvGrpSpPr>
        <p:grpSpPr>
          <a:xfrm>
            <a:off x="3639034" y="2117223"/>
            <a:ext cx="4926084" cy="2821546"/>
            <a:chOff x="3639034" y="2117223"/>
            <a:chExt cx="4926084" cy="2821546"/>
          </a:xfrm>
        </p:grpSpPr>
        <p:grpSp>
          <p:nvGrpSpPr>
            <p:cNvPr id="4" name="Group 4">
              <a:extLst>
                <a:ext uri="{FF2B5EF4-FFF2-40B4-BE49-F238E27FC236}">
                  <a16:creationId xmlns:a16="http://schemas.microsoft.com/office/drawing/2014/main" id="{94899EE8-1A17-418D-9C0F-5DA018A6032A}"/>
                </a:ext>
              </a:extLst>
            </p:cNvPr>
            <p:cNvGrpSpPr/>
            <p:nvPr/>
          </p:nvGrpSpPr>
          <p:grpSpPr>
            <a:xfrm>
              <a:off x="3639034" y="2117223"/>
              <a:ext cx="4926084" cy="2821546"/>
              <a:chOff x="2051720" y="2708920"/>
              <a:chExt cx="4400108" cy="2520280"/>
            </a:xfrm>
          </p:grpSpPr>
          <p:sp>
            <p:nvSpPr>
              <p:cNvPr id="34" name="Freeform: Shape 5">
                <a:extLst>
                  <a:ext uri="{FF2B5EF4-FFF2-40B4-BE49-F238E27FC236}">
                    <a16:creationId xmlns:a16="http://schemas.microsoft.com/office/drawing/2014/main" id="{5CDA116E-EFF6-4BC0-9D42-A7BC9F9892B5}"/>
                  </a:ext>
                </a:extLst>
              </p:cNvPr>
              <p:cNvSpPr/>
              <p:nvPr/>
            </p:nvSpPr>
            <p:spPr>
              <a:xfrm flipV="1">
                <a:off x="2051720" y="3969060"/>
                <a:ext cx="2520280" cy="1260140"/>
              </a:xfrm>
              <a:custGeom>
                <a:avLst/>
                <a:gdLst/>
                <a:ahLst/>
                <a:cxnLst/>
                <a:rect l="l" t="t" r="r" b="b"/>
                <a:pathLst>
                  <a:path w="2520280" h="1260140">
                    <a:moveTo>
                      <a:pt x="1260140" y="0"/>
                    </a:moveTo>
                    <a:cubicBezTo>
                      <a:pt x="1956096" y="0"/>
                      <a:pt x="2520280" y="564184"/>
                      <a:pt x="2520280" y="1260140"/>
                    </a:cubicBezTo>
                    <a:lnTo>
                      <a:pt x="1881004" y="1260140"/>
                    </a:lnTo>
                    <a:cubicBezTo>
                      <a:pt x="1881004" y="917246"/>
                      <a:pt x="1603034" y="639276"/>
                      <a:pt x="1260140" y="639276"/>
                    </a:cubicBezTo>
                    <a:cubicBezTo>
                      <a:pt x="917246" y="639276"/>
                      <a:pt x="639276" y="917246"/>
                      <a:pt x="639276" y="1260140"/>
                    </a:cubicBezTo>
                    <a:lnTo>
                      <a:pt x="0" y="1260140"/>
                    </a:lnTo>
                    <a:cubicBezTo>
                      <a:pt x="0" y="564184"/>
                      <a:pt x="564184" y="0"/>
                      <a:pt x="12601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5" name="Freeform: Shape 6">
                <a:extLst>
                  <a:ext uri="{FF2B5EF4-FFF2-40B4-BE49-F238E27FC236}">
                    <a16:creationId xmlns:a16="http://schemas.microsoft.com/office/drawing/2014/main" id="{130466E0-C2A1-4243-B9DF-75E61FD062C7}"/>
                  </a:ext>
                </a:extLst>
              </p:cNvPr>
              <p:cNvSpPr/>
              <p:nvPr/>
            </p:nvSpPr>
            <p:spPr>
              <a:xfrm>
                <a:off x="3931548" y="2708920"/>
                <a:ext cx="2520280" cy="1260140"/>
              </a:xfrm>
              <a:custGeom>
                <a:avLst/>
                <a:gdLst/>
                <a:ahLst/>
                <a:cxnLst/>
                <a:rect l="l" t="t" r="r" b="b"/>
                <a:pathLst>
                  <a:path w="2520280" h="1260140">
                    <a:moveTo>
                      <a:pt x="1260140" y="0"/>
                    </a:moveTo>
                    <a:cubicBezTo>
                      <a:pt x="1956096" y="0"/>
                      <a:pt x="2520280" y="564184"/>
                      <a:pt x="2520280" y="1260140"/>
                    </a:cubicBezTo>
                    <a:lnTo>
                      <a:pt x="1881004" y="1260140"/>
                    </a:lnTo>
                    <a:cubicBezTo>
                      <a:pt x="1881004" y="917246"/>
                      <a:pt x="1603034" y="639276"/>
                      <a:pt x="1260140" y="639276"/>
                    </a:cubicBezTo>
                    <a:cubicBezTo>
                      <a:pt x="917246" y="639276"/>
                      <a:pt x="639276" y="917246"/>
                      <a:pt x="639276" y="1260140"/>
                    </a:cubicBezTo>
                    <a:lnTo>
                      <a:pt x="0" y="1260140"/>
                    </a:lnTo>
                    <a:cubicBezTo>
                      <a:pt x="0" y="564184"/>
                      <a:pt x="564184" y="0"/>
                      <a:pt x="12601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Freeform: Shape 7">
                <a:extLst>
                  <a:ext uri="{FF2B5EF4-FFF2-40B4-BE49-F238E27FC236}">
                    <a16:creationId xmlns:a16="http://schemas.microsoft.com/office/drawing/2014/main" id="{1F159A31-B521-4D95-9BE4-20DB2756EEC1}"/>
                  </a:ext>
                </a:extLst>
              </p:cNvPr>
              <p:cNvSpPr/>
              <p:nvPr/>
            </p:nvSpPr>
            <p:spPr>
              <a:xfrm flipV="1">
                <a:off x="3931548" y="3969060"/>
                <a:ext cx="2520280" cy="1260140"/>
              </a:xfrm>
              <a:custGeom>
                <a:avLst/>
                <a:gdLst/>
                <a:ahLst/>
                <a:cxnLst/>
                <a:rect l="l" t="t" r="r" b="b"/>
                <a:pathLst>
                  <a:path w="2520280" h="1260140">
                    <a:moveTo>
                      <a:pt x="1260140" y="0"/>
                    </a:moveTo>
                    <a:cubicBezTo>
                      <a:pt x="1956096" y="0"/>
                      <a:pt x="2520280" y="564184"/>
                      <a:pt x="2520280" y="1260140"/>
                    </a:cubicBezTo>
                    <a:lnTo>
                      <a:pt x="1881004" y="1260140"/>
                    </a:lnTo>
                    <a:cubicBezTo>
                      <a:pt x="1881004" y="917246"/>
                      <a:pt x="1603034" y="639276"/>
                      <a:pt x="1260140" y="639276"/>
                    </a:cubicBezTo>
                    <a:cubicBezTo>
                      <a:pt x="917246" y="639276"/>
                      <a:pt x="639276" y="917246"/>
                      <a:pt x="639276" y="1260140"/>
                    </a:cubicBezTo>
                    <a:lnTo>
                      <a:pt x="0" y="1260140"/>
                    </a:lnTo>
                    <a:cubicBezTo>
                      <a:pt x="0" y="564184"/>
                      <a:pt x="564184" y="0"/>
                      <a:pt x="12601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7" name="Freeform: Shape 8">
                <a:extLst>
                  <a:ext uri="{FF2B5EF4-FFF2-40B4-BE49-F238E27FC236}">
                    <a16:creationId xmlns:a16="http://schemas.microsoft.com/office/drawing/2014/main" id="{C6C86D1A-8CEA-4B72-AEA2-A2B7705BC96C}"/>
                  </a:ext>
                </a:extLst>
              </p:cNvPr>
              <p:cNvSpPr/>
              <p:nvPr/>
            </p:nvSpPr>
            <p:spPr>
              <a:xfrm>
                <a:off x="2051720" y="2708920"/>
                <a:ext cx="2520280" cy="1260140"/>
              </a:xfrm>
              <a:custGeom>
                <a:avLst/>
                <a:gdLst/>
                <a:ahLst/>
                <a:cxnLst/>
                <a:rect l="l" t="t" r="r" b="b"/>
                <a:pathLst>
                  <a:path w="2520280" h="1260140">
                    <a:moveTo>
                      <a:pt x="1260140" y="0"/>
                    </a:moveTo>
                    <a:cubicBezTo>
                      <a:pt x="1956096" y="0"/>
                      <a:pt x="2520280" y="564184"/>
                      <a:pt x="2520280" y="1260140"/>
                    </a:cubicBezTo>
                    <a:lnTo>
                      <a:pt x="1881004" y="1260140"/>
                    </a:lnTo>
                    <a:cubicBezTo>
                      <a:pt x="1881004" y="917246"/>
                      <a:pt x="1603034" y="639276"/>
                      <a:pt x="1260140" y="639276"/>
                    </a:cubicBezTo>
                    <a:cubicBezTo>
                      <a:pt x="917246" y="639276"/>
                      <a:pt x="639276" y="917246"/>
                      <a:pt x="639276" y="1260140"/>
                    </a:cubicBezTo>
                    <a:lnTo>
                      <a:pt x="0" y="1260140"/>
                    </a:lnTo>
                    <a:cubicBezTo>
                      <a:pt x="0" y="564184"/>
                      <a:pt x="564184" y="0"/>
                      <a:pt x="12601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18" name="Freeform: Shape 40">
              <a:extLst>
                <a:ext uri="{FF2B5EF4-FFF2-40B4-BE49-F238E27FC236}">
                  <a16:creationId xmlns:a16="http://schemas.microsoft.com/office/drawing/2014/main" id="{D3630C7F-1D00-4E43-8D47-7B67AF17FB18}"/>
                </a:ext>
              </a:extLst>
            </p:cNvPr>
            <p:cNvSpPr>
              <a:spLocks/>
            </p:cNvSpPr>
            <p:nvPr/>
          </p:nvSpPr>
          <p:spPr bwMode="auto">
            <a:xfrm>
              <a:off x="4758875" y="3158448"/>
              <a:ext cx="633204" cy="633204"/>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chemeClr val="accent1"/>
            </a:solidFill>
            <a:ln>
              <a:noFill/>
            </a:ln>
          </p:spPr>
          <p:txBody>
            <a:bodyPr anchor="ctr"/>
            <a:lstStyle/>
            <a:p>
              <a:pPr algn="ctr"/>
              <a:endParaRPr/>
            </a:p>
          </p:txBody>
        </p:sp>
        <p:sp>
          <p:nvSpPr>
            <p:cNvPr id="19" name="Freeform: Shape 41">
              <a:extLst>
                <a:ext uri="{FF2B5EF4-FFF2-40B4-BE49-F238E27FC236}">
                  <a16:creationId xmlns:a16="http://schemas.microsoft.com/office/drawing/2014/main" id="{06AB45DB-BBE4-4D1B-A56C-995C9DB4E9FA}"/>
                </a:ext>
              </a:extLst>
            </p:cNvPr>
            <p:cNvSpPr>
              <a:spLocks/>
            </p:cNvSpPr>
            <p:nvPr/>
          </p:nvSpPr>
          <p:spPr bwMode="auto">
            <a:xfrm>
              <a:off x="6812073" y="3158448"/>
              <a:ext cx="633204" cy="633204"/>
            </a:xfrm>
            <a:custGeom>
              <a:avLst/>
              <a:gdLst>
                <a:gd name="T0" fmla="*/ 0 w 236"/>
                <a:gd name="T1" fmla="*/ 118 h 236"/>
                <a:gd name="T2" fmla="*/ 236 w 236"/>
                <a:gd name="T3" fmla="*/ 118 h 236"/>
                <a:gd name="T4" fmla="*/ 150 w 236"/>
                <a:gd name="T5" fmla="*/ 168 h 236"/>
                <a:gd name="T6" fmla="*/ 128 w 236"/>
                <a:gd name="T7" fmla="*/ 196 h 236"/>
                <a:gd name="T8" fmla="*/ 125 w 236"/>
                <a:gd name="T9" fmla="*/ 199 h 236"/>
                <a:gd name="T10" fmla="*/ 111 w 236"/>
                <a:gd name="T11" fmla="*/ 198 h 236"/>
                <a:gd name="T12" fmla="*/ 110 w 236"/>
                <a:gd name="T13" fmla="*/ 180 h 236"/>
                <a:gd name="T14" fmla="*/ 90 w 236"/>
                <a:gd name="T15" fmla="*/ 173 h 236"/>
                <a:gd name="T16" fmla="*/ 79 w 236"/>
                <a:gd name="T17" fmla="*/ 166 h 236"/>
                <a:gd name="T18" fmla="*/ 78 w 236"/>
                <a:gd name="T19" fmla="*/ 160 h 236"/>
                <a:gd name="T20" fmla="*/ 89 w 236"/>
                <a:gd name="T21" fmla="*/ 147 h 236"/>
                <a:gd name="T22" fmla="*/ 91 w 236"/>
                <a:gd name="T23" fmla="*/ 148 h 236"/>
                <a:gd name="T24" fmla="*/ 119 w 236"/>
                <a:gd name="T25" fmla="*/ 160 h 236"/>
                <a:gd name="T26" fmla="*/ 137 w 236"/>
                <a:gd name="T27" fmla="*/ 145 h 236"/>
                <a:gd name="T28" fmla="*/ 133 w 236"/>
                <a:gd name="T29" fmla="*/ 137 h 236"/>
                <a:gd name="T30" fmla="*/ 122 w 236"/>
                <a:gd name="T31" fmla="*/ 130 h 236"/>
                <a:gd name="T32" fmla="*/ 109 w 236"/>
                <a:gd name="T33" fmla="*/ 125 h 236"/>
                <a:gd name="T34" fmla="*/ 98 w 236"/>
                <a:gd name="T35" fmla="*/ 120 h 236"/>
                <a:gd name="T36" fmla="*/ 89 w 236"/>
                <a:gd name="T37" fmla="*/ 113 h 236"/>
                <a:gd name="T38" fmla="*/ 82 w 236"/>
                <a:gd name="T39" fmla="*/ 103 h 236"/>
                <a:gd name="T40" fmla="*/ 79 w 236"/>
                <a:gd name="T41" fmla="*/ 90 h 236"/>
                <a:gd name="T42" fmla="*/ 110 w 236"/>
                <a:gd name="T43" fmla="*/ 57 h 236"/>
                <a:gd name="T44" fmla="*/ 111 w 236"/>
                <a:gd name="T45" fmla="*/ 38 h 236"/>
                <a:gd name="T46" fmla="*/ 125 w 236"/>
                <a:gd name="T47" fmla="*/ 37 h 236"/>
                <a:gd name="T48" fmla="*/ 128 w 236"/>
                <a:gd name="T49" fmla="*/ 40 h 236"/>
                <a:gd name="T50" fmla="*/ 137 w 236"/>
                <a:gd name="T51" fmla="*/ 58 h 236"/>
                <a:gd name="T52" fmla="*/ 151 w 236"/>
                <a:gd name="T53" fmla="*/ 65 h 236"/>
                <a:gd name="T54" fmla="*/ 155 w 236"/>
                <a:gd name="T55" fmla="*/ 69 h 236"/>
                <a:gd name="T56" fmla="*/ 149 w 236"/>
                <a:gd name="T57" fmla="*/ 85 h 236"/>
                <a:gd name="T58" fmla="*/ 144 w 236"/>
                <a:gd name="T59" fmla="*/ 86 h 236"/>
                <a:gd name="T60" fmla="*/ 140 w 236"/>
                <a:gd name="T61" fmla="*/ 82 h 236"/>
                <a:gd name="T62" fmla="*/ 128 w 236"/>
                <a:gd name="T63" fmla="*/ 77 h 236"/>
                <a:gd name="T64" fmla="*/ 107 w 236"/>
                <a:gd name="T65" fmla="*/ 80 h 236"/>
                <a:gd name="T66" fmla="*/ 102 w 236"/>
                <a:gd name="T67" fmla="*/ 94 h 236"/>
                <a:gd name="T68" fmla="*/ 108 w 236"/>
                <a:gd name="T69" fmla="*/ 101 h 236"/>
                <a:gd name="T70" fmla="*/ 118 w 236"/>
                <a:gd name="T71" fmla="*/ 106 h 236"/>
                <a:gd name="T72" fmla="*/ 132 w 236"/>
                <a:gd name="T73" fmla="*/ 112 h 236"/>
                <a:gd name="T74" fmla="*/ 145 w 236"/>
                <a:gd name="T75" fmla="*/ 119 h 236"/>
                <a:gd name="T76" fmla="*/ 155 w 236"/>
                <a:gd name="T77" fmla="*/ 129 h 236"/>
                <a:gd name="T78" fmla="*/ 159 w 236"/>
                <a:gd name="T79" fmla="*/ 1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moveTo>
                    <a:pt x="150" y="168"/>
                  </a:moveTo>
                  <a:cubicBezTo>
                    <a:pt x="145" y="175"/>
                    <a:pt x="137" y="179"/>
                    <a:pt x="128" y="180"/>
                  </a:cubicBezTo>
                  <a:cubicBezTo>
                    <a:pt x="128" y="196"/>
                    <a:pt x="128" y="196"/>
                    <a:pt x="128" y="196"/>
                  </a:cubicBezTo>
                  <a:cubicBezTo>
                    <a:pt x="128" y="197"/>
                    <a:pt x="127" y="198"/>
                    <a:pt x="127" y="198"/>
                  </a:cubicBezTo>
                  <a:cubicBezTo>
                    <a:pt x="126" y="199"/>
                    <a:pt x="126" y="199"/>
                    <a:pt x="125" y="199"/>
                  </a:cubicBezTo>
                  <a:cubicBezTo>
                    <a:pt x="113" y="199"/>
                    <a:pt x="113" y="199"/>
                    <a:pt x="113" y="199"/>
                  </a:cubicBezTo>
                  <a:cubicBezTo>
                    <a:pt x="112" y="199"/>
                    <a:pt x="111" y="199"/>
                    <a:pt x="111" y="198"/>
                  </a:cubicBezTo>
                  <a:cubicBezTo>
                    <a:pt x="110" y="197"/>
                    <a:pt x="110" y="197"/>
                    <a:pt x="110" y="196"/>
                  </a:cubicBezTo>
                  <a:cubicBezTo>
                    <a:pt x="110" y="180"/>
                    <a:pt x="110" y="180"/>
                    <a:pt x="110" y="180"/>
                  </a:cubicBezTo>
                  <a:cubicBezTo>
                    <a:pt x="106" y="180"/>
                    <a:pt x="102" y="179"/>
                    <a:pt x="99" y="177"/>
                  </a:cubicBezTo>
                  <a:cubicBezTo>
                    <a:pt x="95" y="176"/>
                    <a:pt x="92" y="175"/>
                    <a:pt x="90" y="173"/>
                  </a:cubicBezTo>
                  <a:cubicBezTo>
                    <a:pt x="88" y="172"/>
                    <a:pt x="85" y="171"/>
                    <a:pt x="83" y="169"/>
                  </a:cubicBezTo>
                  <a:cubicBezTo>
                    <a:pt x="81" y="168"/>
                    <a:pt x="80" y="166"/>
                    <a:pt x="79" y="166"/>
                  </a:cubicBezTo>
                  <a:cubicBezTo>
                    <a:pt x="79" y="165"/>
                    <a:pt x="78" y="164"/>
                    <a:pt x="78" y="164"/>
                  </a:cubicBezTo>
                  <a:cubicBezTo>
                    <a:pt x="77" y="163"/>
                    <a:pt x="77" y="162"/>
                    <a:pt x="78" y="160"/>
                  </a:cubicBezTo>
                  <a:cubicBezTo>
                    <a:pt x="87" y="148"/>
                    <a:pt x="87" y="148"/>
                    <a:pt x="87" y="148"/>
                  </a:cubicBezTo>
                  <a:cubicBezTo>
                    <a:pt x="87" y="148"/>
                    <a:pt x="88" y="147"/>
                    <a:pt x="89" y="147"/>
                  </a:cubicBezTo>
                  <a:cubicBezTo>
                    <a:pt x="90" y="147"/>
                    <a:pt x="90" y="147"/>
                    <a:pt x="91" y="148"/>
                  </a:cubicBezTo>
                  <a:cubicBezTo>
                    <a:pt x="91" y="148"/>
                    <a:pt x="91" y="148"/>
                    <a:pt x="91" y="148"/>
                  </a:cubicBezTo>
                  <a:cubicBezTo>
                    <a:pt x="98" y="154"/>
                    <a:pt x="105" y="158"/>
                    <a:pt x="112" y="159"/>
                  </a:cubicBezTo>
                  <a:cubicBezTo>
                    <a:pt x="115" y="160"/>
                    <a:pt x="117" y="160"/>
                    <a:pt x="119" y="160"/>
                  </a:cubicBezTo>
                  <a:cubicBezTo>
                    <a:pt x="124" y="160"/>
                    <a:pt x="128" y="159"/>
                    <a:pt x="131" y="156"/>
                  </a:cubicBezTo>
                  <a:cubicBezTo>
                    <a:pt x="135" y="154"/>
                    <a:pt x="137" y="150"/>
                    <a:pt x="137" y="145"/>
                  </a:cubicBezTo>
                  <a:cubicBezTo>
                    <a:pt x="137" y="144"/>
                    <a:pt x="136" y="142"/>
                    <a:pt x="136" y="140"/>
                  </a:cubicBezTo>
                  <a:cubicBezTo>
                    <a:pt x="135" y="139"/>
                    <a:pt x="134" y="138"/>
                    <a:pt x="133" y="137"/>
                  </a:cubicBezTo>
                  <a:cubicBezTo>
                    <a:pt x="132" y="136"/>
                    <a:pt x="130" y="135"/>
                    <a:pt x="127" y="133"/>
                  </a:cubicBezTo>
                  <a:cubicBezTo>
                    <a:pt x="125" y="132"/>
                    <a:pt x="123" y="131"/>
                    <a:pt x="122" y="130"/>
                  </a:cubicBezTo>
                  <a:cubicBezTo>
                    <a:pt x="120" y="130"/>
                    <a:pt x="118" y="129"/>
                    <a:pt x="115" y="128"/>
                  </a:cubicBezTo>
                  <a:cubicBezTo>
                    <a:pt x="112" y="127"/>
                    <a:pt x="110" y="126"/>
                    <a:pt x="109" y="125"/>
                  </a:cubicBezTo>
                  <a:cubicBezTo>
                    <a:pt x="108" y="125"/>
                    <a:pt x="106" y="124"/>
                    <a:pt x="104" y="123"/>
                  </a:cubicBezTo>
                  <a:cubicBezTo>
                    <a:pt x="101" y="122"/>
                    <a:pt x="100" y="121"/>
                    <a:pt x="98" y="120"/>
                  </a:cubicBezTo>
                  <a:cubicBezTo>
                    <a:pt x="97" y="119"/>
                    <a:pt x="95" y="118"/>
                    <a:pt x="93" y="117"/>
                  </a:cubicBezTo>
                  <a:cubicBezTo>
                    <a:pt x="91" y="116"/>
                    <a:pt x="90" y="114"/>
                    <a:pt x="89" y="113"/>
                  </a:cubicBezTo>
                  <a:cubicBezTo>
                    <a:pt x="87" y="112"/>
                    <a:pt x="86" y="110"/>
                    <a:pt x="85" y="109"/>
                  </a:cubicBezTo>
                  <a:cubicBezTo>
                    <a:pt x="83" y="107"/>
                    <a:pt x="82" y="105"/>
                    <a:pt x="82" y="103"/>
                  </a:cubicBezTo>
                  <a:cubicBezTo>
                    <a:pt x="81" y="102"/>
                    <a:pt x="80" y="100"/>
                    <a:pt x="80" y="97"/>
                  </a:cubicBezTo>
                  <a:cubicBezTo>
                    <a:pt x="79" y="95"/>
                    <a:pt x="79" y="93"/>
                    <a:pt x="79" y="90"/>
                  </a:cubicBezTo>
                  <a:cubicBezTo>
                    <a:pt x="79" y="82"/>
                    <a:pt x="82" y="75"/>
                    <a:pt x="88" y="69"/>
                  </a:cubicBezTo>
                  <a:cubicBezTo>
                    <a:pt x="93" y="62"/>
                    <a:pt x="101" y="58"/>
                    <a:pt x="110" y="57"/>
                  </a:cubicBezTo>
                  <a:cubicBezTo>
                    <a:pt x="110" y="40"/>
                    <a:pt x="110" y="40"/>
                    <a:pt x="110" y="40"/>
                  </a:cubicBezTo>
                  <a:cubicBezTo>
                    <a:pt x="110" y="40"/>
                    <a:pt x="110" y="39"/>
                    <a:pt x="111" y="38"/>
                  </a:cubicBezTo>
                  <a:cubicBezTo>
                    <a:pt x="111" y="38"/>
                    <a:pt x="112" y="37"/>
                    <a:pt x="113" y="37"/>
                  </a:cubicBezTo>
                  <a:cubicBezTo>
                    <a:pt x="125" y="37"/>
                    <a:pt x="125" y="37"/>
                    <a:pt x="125" y="37"/>
                  </a:cubicBezTo>
                  <a:cubicBezTo>
                    <a:pt x="126" y="37"/>
                    <a:pt x="126" y="38"/>
                    <a:pt x="127" y="38"/>
                  </a:cubicBezTo>
                  <a:cubicBezTo>
                    <a:pt x="127" y="39"/>
                    <a:pt x="128" y="39"/>
                    <a:pt x="128" y="40"/>
                  </a:cubicBezTo>
                  <a:cubicBezTo>
                    <a:pt x="128" y="56"/>
                    <a:pt x="128" y="56"/>
                    <a:pt x="128" y="56"/>
                  </a:cubicBezTo>
                  <a:cubicBezTo>
                    <a:pt x="131" y="57"/>
                    <a:pt x="134" y="57"/>
                    <a:pt x="137" y="58"/>
                  </a:cubicBezTo>
                  <a:cubicBezTo>
                    <a:pt x="140" y="59"/>
                    <a:pt x="143" y="60"/>
                    <a:pt x="145" y="61"/>
                  </a:cubicBezTo>
                  <a:cubicBezTo>
                    <a:pt x="147" y="62"/>
                    <a:pt x="149" y="63"/>
                    <a:pt x="151" y="65"/>
                  </a:cubicBezTo>
                  <a:cubicBezTo>
                    <a:pt x="152" y="66"/>
                    <a:pt x="153" y="67"/>
                    <a:pt x="154" y="67"/>
                  </a:cubicBezTo>
                  <a:cubicBezTo>
                    <a:pt x="155" y="68"/>
                    <a:pt x="155" y="68"/>
                    <a:pt x="155" y="69"/>
                  </a:cubicBezTo>
                  <a:cubicBezTo>
                    <a:pt x="156" y="70"/>
                    <a:pt x="156" y="71"/>
                    <a:pt x="156" y="72"/>
                  </a:cubicBezTo>
                  <a:cubicBezTo>
                    <a:pt x="149" y="85"/>
                    <a:pt x="149" y="85"/>
                    <a:pt x="149" y="85"/>
                  </a:cubicBezTo>
                  <a:cubicBezTo>
                    <a:pt x="148" y="86"/>
                    <a:pt x="148" y="86"/>
                    <a:pt x="147" y="87"/>
                  </a:cubicBezTo>
                  <a:cubicBezTo>
                    <a:pt x="146" y="87"/>
                    <a:pt x="145" y="86"/>
                    <a:pt x="144" y="86"/>
                  </a:cubicBezTo>
                  <a:cubicBezTo>
                    <a:pt x="144" y="86"/>
                    <a:pt x="144" y="85"/>
                    <a:pt x="143" y="85"/>
                  </a:cubicBezTo>
                  <a:cubicBezTo>
                    <a:pt x="142" y="84"/>
                    <a:pt x="141" y="83"/>
                    <a:pt x="140" y="82"/>
                  </a:cubicBezTo>
                  <a:cubicBezTo>
                    <a:pt x="138" y="81"/>
                    <a:pt x="136" y="80"/>
                    <a:pt x="134" y="80"/>
                  </a:cubicBezTo>
                  <a:cubicBezTo>
                    <a:pt x="133" y="79"/>
                    <a:pt x="130" y="78"/>
                    <a:pt x="128" y="77"/>
                  </a:cubicBezTo>
                  <a:cubicBezTo>
                    <a:pt x="125" y="77"/>
                    <a:pt x="123" y="76"/>
                    <a:pt x="120" y="76"/>
                  </a:cubicBezTo>
                  <a:cubicBezTo>
                    <a:pt x="115" y="76"/>
                    <a:pt x="110" y="77"/>
                    <a:pt x="107" y="80"/>
                  </a:cubicBezTo>
                  <a:cubicBezTo>
                    <a:pt x="103" y="83"/>
                    <a:pt x="101" y="86"/>
                    <a:pt x="101" y="90"/>
                  </a:cubicBezTo>
                  <a:cubicBezTo>
                    <a:pt x="101" y="92"/>
                    <a:pt x="102" y="93"/>
                    <a:pt x="102" y="94"/>
                  </a:cubicBezTo>
                  <a:cubicBezTo>
                    <a:pt x="103" y="96"/>
                    <a:pt x="103" y="97"/>
                    <a:pt x="105" y="98"/>
                  </a:cubicBezTo>
                  <a:cubicBezTo>
                    <a:pt x="106" y="99"/>
                    <a:pt x="107" y="100"/>
                    <a:pt x="108" y="101"/>
                  </a:cubicBezTo>
                  <a:cubicBezTo>
                    <a:pt x="109" y="102"/>
                    <a:pt x="111" y="103"/>
                    <a:pt x="113" y="104"/>
                  </a:cubicBezTo>
                  <a:cubicBezTo>
                    <a:pt x="115" y="105"/>
                    <a:pt x="117" y="106"/>
                    <a:pt x="118" y="106"/>
                  </a:cubicBezTo>
                  <a:cubicBezTo>
                    <a:pt x="120" y="107"/>
                    <a:pt x="122" y="108"/>
                    <a:pt x="125" y="109"/>
                  </a:cubicBezTo>
                  <a:cubicBezTo>
                    <a:pt x="128" y="110"/>
                    <a:pt x="130" y="111"/>
                    <a:pt x="132" y="112"/>
                  </a:cubicBezTo>
                  <a:cubicBezTo>
                    <a:pt x="133" y="112"/>
                    <a:pt x="136" y="113"/>
                    <a:pt x="138" y="115"/>
                  </a:cubicBezTo>
                  <a:cubicBezTo>
                    <a:pt x="141" y="116"/>
                    <a:pt x="143" y="117"/>
                    <a:pt x="145" y="119"/>
                  </a:cubicBezTo>
                  <a:cubicBezTo>
                    <a:pt x="147" y="120"/>
                    <a:pt x="149" y="121"/>
                    <a:pt x="151" y="123"/>
                  </a:cubicBezTo>
                  <a:cubicBezTo>
                    <a:pt x="153" y="125"/>
                    <a:pt x="154" y="127"/>
                    <a:pt x="155" y="129"/>
                  </a:cubicBezTo>
                  <a:cubicBezTo>
                    <a:pt x="156" y="131"/>
                    <a:pt x="157" y="133"/>
                    <a:pt x="158" y="136"/>
                  </a:cubicBezTo>
                  <a:cubicBezTo>
                    <a:pt x="159" y="138"/>
                    <a:pt x="159" y="141"/>
                    <a:pt x="159" y="144"/>
                  </a:cubicBezTo>
                  <a:cubicBezTo>
                    <a:pt x="159" y="153"/>
                    <a:pt x="156" y="161"/>
                    <a:pt x="150" y="168"/>
                  </a:cubicBezTo>
                </a:path>
              </a:pathLst>
            </a:custGeom>
            <a:solidFill>
              <a:schemeClr val="accent3"/>
            </a:solidFill>
            <a:ln>
              <a:noFill/>
            </a:ln>
          </p:spPr>
          <p:txBody>
            <a:bodyPr anchor="ctr"/>
            <a:lstStyle/>
            <a:p>
              <a:pPr algn="ctr"/>
              <a:endParaRPr/>
            </a:p>
          </p:txBody>
        </p:sp>
      </p:grpSp>
      <p:grpSp>
        <p:nvGrpSpPr>
          <p:cNvPr id="42" name="Group 41">
            <a:extLst>
              <a:ext uri="{FF2B5EF4-FFF2-40B4-BE49-F238E27FC236}">
                <a16:creationId xmlns:a16="http://schemas.microsoft.com/office/drawing/2014/main" id="{AFBE8682-8795-4F26-A15C-470956413ECF}"/>
              </a:ext>
            </a:extLst>
          </p:cNvPr>
          <p:cNvGrpSpPr/>
          <p:nvPr/>
        </p:nvGrpSpPr>
        <p:grpSpPr>
          <a:xfrm>
            <a:off x="-76200" y="-76200"/>
            <a:ext cx="12420600" cy="769441"/>
            <a:chOff x="1205161" y="-3563"/>
            <a:chExt cx="10901184" cy="769441"/>
          </a:xfrm>
        </p:grpSpPr>
        <p:sp>
          <p:nvSpPr>
            <p:cNvPr id="43" name="Rectangle: Rounded Corners 42">
              <a:extLst>
                <a:ext uri="{FF2B5EF4-FFF2-40B4-BE49-F238E27FC236}">
                  <a16:creationId xmlns:a16="http://schemas.microsoft.com/office/drawing/2014/main" id="{AF9ADF6B-6D9F-4C8B-9148-89CB53F17BE8}"/>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41ECBDD-D3C3-4676-9A46-9B9613C99083}"/>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45" name="TextBox 44">
            <a:extLst>
              <a:ext uri="{FF2B5EF4-FFF2-40B4-BE49-F238E27FC236}">
                <a16:creationId xmlns:a16="http://schemas.microsoft.com/office/drawing/2014/main" id="{24E2EFE5-0AC7-4391-B70D-49829E7EFB0F}"/>
              </a:ext>
            </a:extLst>
          </p:cNvPr>
          <p:cNvSpPr txBox="1"/>
          <p:nvPr/>
        </p:nvSpPr>
        <p:spPr>
          <a:xfrm>
            <a:off x="4316354" y="922172"/>
            <a:ext cx="3559292" cy="461665"/>
          </a:xfrm>
          <a:prstGeom prst="rect">
            <a:avLst/>
          </a:prstGeom>
          <a:solidFill>
            <a:schemeClr val="accent5"/>
          </a:solidFill>
        </p:spPr>
        <p:txBody>
          <a:bodyPr wrap="square">
            <a:spAutoFit/>
          </a:bodyPr>
          <a:lstStyle/>
          <a:p>
            <a:pPr algn="ctr"/>
            <a:r>
              <a:rPr lang="en-US" sz="2400">
                <a:solidFill>
                  <a:schemeClr val="accent4"/>
                </a:solidFill>
                <a:latin typeface="#9Slide07 IcielBC Cubano Normal" panose="00000500000000000000" pitchFamily="2" charset="0"/>
              </a:rPr>
              <a:t>TÌNH HÌNH PHÁT TRIỂN</a:t>
            </a:r>
            <a:endParaRPr lang="en-US" sz="2400">
              <a:solidFill>
                <a:schemeClr val="accent4"/>
              </a:solidFill>
            </a:endParaRPr>
          </a:p>
        </p:txBody>
      </p:sp>
      <p:sp>
        <p:nvSpPr>
          <p:cNvPr id="46" name="TextBox 45">
            <a:extLst>
              <a:ext uri="{FF2B5EF4-FFF2-40B4-BE49-F238E27FC236}">
                <a16:creationId xmlns:a16="http://schemas.microsoft.com/office/drawing/2014/main" id="{B8CB8F03-11EF-4F34-B560-23F30728BEB0}"/>
              </a:ext>
            </a:extLst>
          </p:cNvPr>
          <p:cNvSpPr txBox="1"/>
          <p:nvPr/>
        </p:nvSpPr>
        <p:spPr>
          <a:xfrm>
            <a:off x="5049716" y="6110297"/>
            <a:ext cx="2361021" cy="646331"/>
          </a:xfrm>
          <a:prstGeom prst="rect">
            <a:avLst/>
          </a:prstGeom>
          <a:solidFill>
            <a:srgbClr val="FFFF00"/>
          </a:solidFill>
          <a:effectLst>
            <a:outerShdw blurRad="63500" sx="102000" sy="102000" algn="ctr" rotWithShape="0">
              <a:prstClr val="black">
                <a:alpha val="40000"/>
              </a:prstClr>
            </a:outerShdw>
          </a:effectLst>
        </p:spPr>
        <p:txBody>
          <a:bodyPr wrap="square">
            <a:spAutoFit/>
          </a:bodyPr>
          <a:lstStyle/>
          <a:p>
            <a:pPr algn="ctr"/>
            <a:r>
              <a:rPr lang="en-US" sz="3600">
                <a:solidFill>
                  <a:schemeClr val="tx2"/>
                </a:solidFill>
                <a:latin typeface="#9Slide07 IcielBC Cubano Normal" panose="00000500000000000000" pitchFamily="2" charset="0"/>
              </a:rPr>
              <a:t>CHĂN NUÔI</a:t>
            </a:r>
            <a:endParaRPr lang="en-US" sz="3600">
              <a:solidFill>
                <a:schemeClr val="tx2"/>
              </a:solidFill>
            </a:endParaRPr>
          </a:p>
        </p:txBody>
      </p:sp>
      <p:sp>
        <p:nvSpPr>
          <p:cNvPr id="47" name="TextBox 46">
            <a:extLst>
              <a:ext uri="{FF2B5EF4-FFF2-40B4-BE49-F238E27FC236}">
                <a16:creationId xmlns:a16="http://schemas.microsoft.com/office/drawing/2014/main" id="{40897495-91EC-4816-A02F-12790DCD8E67}"/>
              </a:ext>
            </a:extLst>
          </p:cNvPr>
          <p:cNvSpPr txBox="1"/>
          <p:nvPr/>
        </p:nvSpPr>
        <p:spPr>
          <a:xfrm>
            <a:off x="8531983" y="1715067"/>
            <a:ext cx="3503046" cy="1631216"/>
          </a:xfrm>
          <a:prstGeom prst="rect">
            <a:avLst/>
          </a:prstGeom>
          <a:noFill/>
          <a:ln>
            <a:noFill/>
            <a:prstDash val="lgDashDot"/>
          </a:ln>
        </p:spPr>
        <p:txBody>
          <a:bodyPr wrap="square">
            <a:spAutoFit/>
          </a:bodyPr>
          <a:lstStyle/>
          <a:p>
            <a:pPr algn="just"/>
            <a:r>
              <a:rPr lang="vi-VN" sz="2000">
                <a:solidFill>
                  <a:schemeClr val="tx2"/>
                </a:solidFill>
                <a:latin typeface="#9Slide03 SFU Futura_12" panose="00000400000000000000" pitchFamily="2" charset="0"/>
              </a:rPr>
              <a:t>Gia cầm chiếm 16,7% cả nước, trong đó vịt chiếm số lượng lớn và được nuôi nhiều ở Tiền Giang, Vĩnh Long, Long An,... </a:t>
            </a:r>
          </a:p>
        </p:txBody>
      </p:sp>
      <p:sp>
        <p:nvSpPr>
          <p:cNvPr id="48" name="TextBox 47">
            <a:extLst>
              <a:ext uri="{FF2B5EF4-FFF2-40B4-BE49-F238E27FC236}">
                <a16:creationId xmlns:a16="http://schemas.microsoft.com/office/drawing/2014/main" id="{67899403-A0FD-4CC0-A43B-CC43025FDD72}"/>
              </a:ext>
            </a:extLst>
          </p:cNvPr>
          <p:cNvSpPr txBox="1"/>
          <p:nvPr/>
        </p:nvSpPr>
        <p:spPr>
          <a:xfrm>
            <a:off x="7875646" y="5500436"/>
            <a:ext cx="4191053" cy="1015663"/>
          </a:xfrm>
          <a:prstGeom prst="rect">
            <a:avLst/>
          </a:prstGeom>
          <a:noFill/>
          <a:ln>
            <a:noFill/>
            <a:prstDash val="lgDashDot"/>
          </a:ln>
        </p:spPr>
        <p:txBody>
          <a:bodyPr wrap="square">
            <a:spAutoFit/>
          </a:bodyPr>
          <a:lstStyle/>
          <a:p>
            <a:pPr algn="just"/>
            <a:r>
              <a:rPr lang="vi-VN" sz="2000">
                <a:solidFill>
                  <a:schemeClr val="tx2"/>
                </a:solidFill>
                <a:latin typeface="#9Slide03 SFU Futura_12" panose="00000400000000000000" pitchFamily="2" charset="0"/>
              </a:rPr>
              <a:t>Lợn chiếm khoảng 9% cả nước, được nuôi chủ yếu ở Bến Tre, Tiền Giang, Trà Vinh,... </a:t>
            </a:r>
          </a:p>
        </p:txBody>
      </p:sp>
      <p:sp>
        <p:nvSpPr>
          <p:cNvPr id="49" name="TextBox 48">
            <a:extLst>
              <a:ext uri="{FF2B5EF4-FFF2-40B4-BE49-F238E27FC236}">
                <a16:creationId xmlns:a16="http://schemas.microsoft.com/office/drawing/2014/main" id="{7A5CF78B-7BAD-40CF-B123-48043A45D06D}"/>
              </a:ext>
            </a:extLst>
          </p:cNvPr>
          <p:cNvSpPr txBox="1"/>
          <p:nvPr/>
        </p:nvSpPr>
        <p:spPr>
          <a:xfrm>
            <a:off x="53379" y="5678806"/>
            <a:ext cx="4925670" cy="707886"/>
          </a:xfrm>
          <a:prstGeom prst="rect">
            <a:avLst/>
          </a:prstGeom>
          <a:noFill/>
          <a:ln>
            <a:noFill/>
            <a:prstDash val="lgDashDot"/>
          </a:ln>
        </p:spPr>
        <p:txBody>
          <a:bodyPr wrap="square">
            <a:spAutoFit/>
          </a:bodyPr>
          <a:lstStyle/>
          <a:p>
            <a:pPr algn="just"/>
            <a:r>
              <a:rPr lang="vi-VN" sz="2000">
                <a:solidFill>
                  <a:schemeClr val="tx2"/>
                </a:solidFill>
                <a:latin typeface="#9Slide03 SFU Futura_12" panose="00000400000000000000" pitchFamily="2" charset="0"/>
              </a:rPr>
              <a:t>Bò chiếm khoảng 15% cả nước, được nuôi nhiều ở Bến Tre, Trà Vinh, Tiền Giang,... </a:t>
            </a:r>
          </a:p>
        </p:txBody>
      </p:sp>
      <p:sp>
        <p:nvSpPr>
          <p:cNvPr id="50" name="TextBox 49">
            <a:extLst>
              <a:ext uri="{FF2B5EF4-FFF2-40B4-BE49-F238E27FC236}">
                <a16:creationId xmlns:a16="http://schemas.microsoft.com/office/drawing/2014/main" id="{83B023A1-8D0C-49E2-822D-3E26356EAD37}"/>
              </a:ext>
            </a:extLst>
          </p:cNvPr>
          <p:cNvSpPr txBox="1"/>
          <p:nvPr/>
        </p:nvSpPr>
        <p:spPr>
          <a:xfrm>
            <a:off x="266816" y="1807515"/>
            <a:ext cx="3372218" cy="2554545"/>
          </a:xfrm>
          <a:prstGeom prst="rect">
            <a:avLst/>
          </a:prstGeom>
          <a:noFill/>
          <a:ln>
            <a:noFill/>
            <a:prstDash val="lgDashDot"/>
          </a:ln>
        </p:spPr>
        <p:txBody>
          <a:bodyPr wrap="square">
            <a:spAutoFit/>
          </a:bodyPr>
          <a:lstStyle/>
          <a:p>
            <a:pPr algn="just"/>
            <a:r>
              <a:rPr lang="vi-VN" sz="2000">
                <a:solidFill>
                  <a:schemeClr val="tx2"/>
                </a:solidFill>
                <a:latin typeface="#9Slide03 SFU Futura_12" panose="00000400000000000000" pitchFamily="2" charset="0"/>
              </a:rPr>
              <a:t>Vùng đang áp dụng các công nghệ mới trong chăn nuôi theo hướng công nghệ cao, chăn nuôi hữu cơ, áp dụng mô hình kinh tế tuần hoàn nhằm đảm bảo an toàn thực phẩm, bảo vệ môi trường, an toàn sinh học.</a:t>
            </a:r>
          </a:p>
        </p:txBody>
      </p:sp>
    </p:spTree>
    <p:extLst>
      <p:ext uri="{BB962C8B-B14F-4D97-AF65-F5344CB8AC3E}">
        <p14:creationId xmlns:p14="http://schemas.microsoft.com/office/powerpoint/2010/main" val="20336220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transform.rotation_z</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1000"/>
                                        <p:tgtEl>
                                          <p:spTgt spid="50"/>
                                        </p:tgtEl>
                                      </p:cBhvr>
                                    </p:animEffect>
                                    <p:anim calcmode="lin" valueType="num">
                                      <p:cBhvr>
                                        <p:cTn id="37" dur="1000" fill="hold"/>
                                        <p:tgtEl>
                                          <p:spTgt spid="50"/>
                                        </p:tgtEl>
                                        <p:attrNameLst>
                                          <p:attrName>ppt_x</p:attrName>
                                        </p:attrNameLst>
                                      </p:cBhvr>
                                      <p:tavLst>
                                        <p:tav tm="0">
                                          <p:val>
                                            <p:strVal val="#ppt_x"/>
                                          </p:val>
                                        </p:tav>
                                        <p:tav tm="100000">
                                          <p:val>
                                            <p:strVal val="#ppt_x"/>
                                          </p:val>
                                        </p:tav>
                                      </p:tavLst>
                                    </p:anim>
                                    <p:anim calcmode="lin" valueType="num">
                                      <p:cBhvr>
                                        <p:cTn id="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Connector: Elbow 62">
            <a:extLst>
              <a:ext uri="{FF2B5EF4-FFF2-40B4-BE49-F238E27FC236}">
                <a16:creationId xmlns:a16="http://schemas.microsoft.com/office/drawing/2014/main" id="{583D20E0-9949-4D36-B65C-78EBA0D99092}"/>
              </a:ext>
            </a:extLst>
          </p:cNvPr>
          <p:cNvCxnSpPr>
            <a:cxnSpLocks/>
          </p:cNvCxnSpPr>
          <p:nvPr/>
        </p:nvCxnSpPr>
        <p:spPr>
          <a:xfrm rot="10800000" flipV="1">
            <a:off x="2147930" y="1767800"/>
            <a:ext cx="1257478" cy="1073661"/>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64A4D0C-3FF2-4FA7-81E6-E7194178AFC7}"/>
              </a:ext>
            </a:extLst>
          </p:cNvPr>
          <p:cNvCxnSpPr>
            <a:cxnSpLocks/>
          </p:cNvCxnSpPr>
          <p:nvPr/>
        </p:nvCxnSpPr>
        <p:spPr>
          <a:xfrm rot="10800000">
            <a:off x="1953591" y="2771136"/>
            <a:ext cx="1458685" cy="1014696"/>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608273A-0BBE-42D0-9AD2-DCB7E425601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20898399">
            <a:off x="-228465" y="1377491"/>
            <a:ext cx="3433692" cy="3355201"/>
          </a:xfrm>
          <a:prstGeom prst="rect">
            <a:avLst/>
          </a:prstGeom>
        </p:spPr>
      </p:pic>
      <p:sp>
        <p:nvSpPr>
          <p:cNvPr id="53" name="TextBox 52">
            <a:extLst>
              <a:ext uri="{FF2B5EF4-FFF2-40B4-BE49-F238E27FC236}">
                <a16:creationId xmlns:a16="http://schemas.microsoft.com/office/drawing/2014/main" id="{67F6B05D-BDD7-48BA-A3E7-AE42DD41B654}"/>
              </a:ext>
            </a:extLst>
          </p:cNvPr>
          <p:cNvSpPr txBox="1"/>
          <p:nvPr/>
        </p:nvSpPr>
        <p:spPr>
          <a:xfrm>
            <a:off x="3405408" y="1506190"/>
            <a:ext cx="1926684" cy="461665"/>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400">
                <a:solidFill>
                  <a:schemeClr val="bg1"/>
                </a:solidFill>
                <a:latin typeface="#9Slide07 IcielBC Cubano Normal" panose="00000500000000000000" pitchFamily="2" charset="0"/>
              </a:rPr>
              <a:t>KHAI THÁC</a:t>
            </a:r>
            <a:endParaRPr lang="en-US" sz="2400">
              <a:solidFill>
                <a:schemeClr val="bg1"/>
              </a:solidFill>
            </a:endParaRPr>
          </a:p>
        </p:txBody>
      </p:sp>
      <p:sp>
        <p:nvSpPr>
          <p:cNvPr id="60" name="TextBox 59">
            <a:extLst>
              <a:ext uri="{FF2B5EF4-FFF2-40B4-BE49-F238E27FC236}">
                <a16:creationId xmlns:a16="http://schemas.microsoft.com/office/drawing/2014/main" id="{A67C1850-C120-404E-852C-B08E61E45443}"/>
              </a:ext>
            </a:extLst>
          </p:cNvPr>
          <p:cNvSpPr txBox="1"/>
          <p:nvPr/>
        </p:nvSpPr>
        <p:spPr>
          <a:xfrm>
            <a:off x="5400928" y="852684"/>
            <a:ext cx="6604867" cy="2246769"/>
          </a:xfrm>
          <a:prstGeom prst="rect">
            <a:avLst/>
          </a:prstGeom>
          <a:solidFill>
            <a:srgbClr val="F7FCFE"/>
          </a:solidFill>
          <a:ln>
            <a:solidFill>
              <a:schemeClr val="tx1"/>
            </a:solidFill>
            <a:prstDash val="lgDashDotDot"/>
          </a:ln>
        </p:spPr>
        <p:txBody>
          <a:bodyPr wrap="square">
            <a:spAutoFit/>
          </a:bodyPr>
          <a:lstStyle/>
          <a:p>
            <a:r>
              <a:rPr lang="en-US" sz="2000">
                <a:solidFill>
                  <a:schemeClr val="tx2"/>
                </a:solidFill>
                <a:latin typeface="#9Slide03 SFU Futura_12" panose="00000400000000000000" pitchFamily="2" charset="0"/>
              </a:rPr>
              <a:t>-</a:t>
            </a:r>
            <a:r>
              <a:rPr lang="vi-VN" sz="2000">
                <a:solidFill>
                  <a:schemeClr val="tx2"/>
                </a:solidFill>
                <a:latin typeface="#9Slide03 SFU Futura_12" panose="00000400000000000000" pitchFamily="2" charset="0"/>
              </a:rPr>
              <a:t> SL chiếm hơn 30% cả nước. Các tỉnh đứng đầu về sản lượng thuỷ sản khai thác là Kiên Giang, Cà Mau, Bến Tre,... </a:t>
            </a:r>
          </a:p>
          <a:p>
            <a:r>
              <a:rPr lang="en-US" sz="2000">
                <a:solidFill>
                  <a:schemeClr val="tx2"/>
                </a:solidFill>
                <a:latin typeface="#9Slide03 SFU Futura_12" panose="00000400000000000000" pitchFamily="2" charset="0"/>
              </a:rPr>
              <a:t>-</a:t>
            </a:r>
            <a:r>
              <a:rPr lang="vi-VN" sz="2000">
                <a:solidFill>
                  <a:schemeClr val="tx2"/>
                </a:solidFill>
                <a:latin typeface="#9Slide03 SFU Futura_12" panose="00000400000000000000" pitchFamily="2" charset="0"/>
              </a:rPr>
              <a:t> Công nghệ đánh bắt và cơ sở hạ tầng nghề cá tại các ngư trường đang được đầu tư, nâng cao chất lượng và công suất hoạt động tàu thuyền, chú trọng đánh bắt xa bờ, truy xuất nguồn gốc thuỷ sản khai thác,...</a:t>
            </a:r>
          </a:p>
        </p:txBody>
      </p:sp>
      <p:sp>
        <p:nvSpPr>
          <p:cNvPr id="76" name="TextBox 75">
            <a:extLst>
              <a:ext uri="{FF2B5EF4-FFF2-40B4-BE49-F238E27FC236}">
                <a16:creationId xmlns:a16="http://schemas.microsoft.com/office/drawing/2014/main" id="{8377335B-0A28-4296-87A0-82B2ADD4B0FD}"/>
              </a:ext>
            </a:extLst>
          </p:cNvPr>
          <p:cNvSpPr txBox="1"/>
          <p:nvPr/>
        </p:nvSpPr>
        <p:spPr>
          <a:xfrm>
            <a:off x="5400928" y="3293366"/>
            <a:ext cx="6650704" cy="1938992"/>
          </a:xfrm>
          <a:prstGeom prst="rect">
            <a:avLst/>
          </a:prstGeom>
          <a:solidFill>
            <a:srgbClr val="F7FCFE"/>
          </a:solidFill>
          <a:ln>
            <a:solidFill>
              <a:schemeClr val="accent1"/>
            </a:solidFill>
            <a:prstDash val="lgDashDot"/>
          </a:ln>
        </p:spPr>
        <p:txBody>
          <a:bodyPr wrap="square">
            <a:spAutoFit/>
          </a:bodyPr>
          <a:lstStyle/>
          <a:p>
            <a:r>
              <a:rPr lang="en-US" sz="2000">
                <a:solidFill>
                  <a:schemeClr val="tx2"/>
                </a:solidFill>
                <a:latin typeface="#9Slide03 SFU Futura_12" panose="00000400000000000000" pitchFamily="2" charset="0"/>
              </a:rPr>
              <a:t>-</a:t>
            </a:r>
            <a:r>
              <a:rPr lang="vi-VN" sz="2000">
                <a:solidFill>
                  <a:schemeClr val="tx2"/>
                </a:solidFill>
                <a:latin typeface="#9Slide03 SFU Futura_12" panose="00000400000000000000" pitchFamily="2" charset="0"/>
              </a:rPr>
              <a:t> Diện tích nuôi trồng chiếm 70,9% và sản lượng chiếm 69,7% của cả nước. </a:t>
            </a:r>
          </a:p>
          <a:p>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Vùng tập trung nuôi cá ở Đồng Tháp, An Giang, Cần Thơ,... </a:t>
            </a:r>
          </a:p>
          <a:p>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Vùng nuôi tôm (tôm thẻ, tôm sú) ở Cà Mau, Sóc Trăng, Bạc Liêu,... </a:t>
            </a:r>
          </a:p>
        </p:txBody>
      </p:sp>
      <p:grpSp>
        <p:nvGrpSpPr>
          <p:cNvPr id="22" name="Group 21">
            <a:extLst>
              <a:ext uri="{FF2B5EF4-FFF2-40B4-BE49-F238E27FC236}">
                <a16:creationId xmlns:a16="http://schemas.microsoft.com/office/drawing/2014/main" id="{52DD8983-2709-46AC-A114-1203EB0E8367}"/>
              </a:ext>
            </a:extLst>
          </p:cNvPr>
          <p:cNvGrpSpPr/>
          <p:nvPr/>
        </p:nvGrpSpPr>
        <p:grpSpPr>
          <a:xfrm>
            <a:off x="-76200" y="-76200"/>
            <a:ext cx="12420600" cy="769441"/>
            <a:chOff x="1205161" y="-3563"/>
            <a:chExt cx="10901184" cy="769441"/>
          </a:xfrm>
        </p:grpSpPr>
        <p:sp>
          <p:nvSpPr>
            <p:cNvPr id="23" name="Rectangle: Rounded Corners 22">
              <a:extLst>
                <a:ext uri="{FF2B5EF4-FFF2-40B4-BE49-F238E27FC236}">
                  <a16:creationId xmlns:a16="http://schemas.microsoft.com/office/drawing/2014/main" id="{BB89EDA9-0682-4279-B2F3-FCB0FAC57DA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1606089-476A-4C8A-9100-96EC70B5591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15" name="TextBox 14">
            <a:extLst>
              <a:ext uri="{FF2B5EF4-FFF2-40B4-BE49-F238E27FC236}">
                <a16:creationId xmlns:a16="http://schemas.microsoft.com/office/drawing/2014/main" id="{EBA7858A-CA6C-4E06-91AE-8E84405868D1}"/>
              </a:ext>
            </a:extLst>
          </p:cNvPr>
          <p:cNvSpPr txBox="1"/>
          <p:nvPr/>
        </p:nvSpPr>
        <p:spPr>
          <a:xfrm>
            <a:off x="174171" y="5456916"/>
            <a:ext cx="12017829" cy="1323439"/>
          </a:xfrm>
          <a:prstGeom prst="rect">
            <a:avLst/>
          </a:prstGeom>
          <a:noFill/>
          <a:ln>
            <a:noFill/>
            <a:prstDash val="lgDashDot"/>
          </a:ln>
        </p:spPr>
        <p:txBody>
          <a:bodyPr wrap="square">
            <a:spAutoFit/>
          </a:bodyPr>
          <a:lstStyle/>
          <a:p>
            <a:pPr algn="just"/>
            <a:r>
              <a:rPr lang="vi-VN" sz="2000">
                <a:solidFill>
                  <a:schemeClr val="tx2"/>
                </a:solidFill>
                <a:latin typeface="#9Slide03 SFU Futura_12" panose="00000400000000000000" pitchFamily="2" charset="0"/>
              </a:rPr>
              <a:t>- Công nghệ nuôi trồng thuỷ sản của vùng ngày càng được nâng cao, nhất là nuôi tôm ứng dụng công nghệ cao, công nghệ tái tạo nước thải nuôi trồng; </a:t>
            </a:r>
          </a:p>
          <a:p>
            <a:pPr algn="just"/>
            <a:r>
              <a:rPr lang="vi-VN" sz="2000">
                <a:solidFill>
                  <a:schemeClr val="tx2"/>
                </a:solidFill>
                <a:latin typeface="#9Slide03 SFU Futura_12" panose="00000400000000000000" pitchFamily="2" charset="0"/>
              </a:rPr>
              <a:t>- Phát triển nuôi trồng thuỷ sản ven bờ kết hợp trồng và bảo vệ rừng ngập mặn;... nhằm đảm bảo yêu cầu thị trường trong, ngoài nước và bảo vệ môi trường.</a:t>
            </a:r>
          </a:p>
        </p:txBody>
      </p:sp>
      <p:sp>
        <p:nvSpPr>
          <p:cNvPr id="54" name="TextBox 53">
            <a:extLst>
              <a:ext uri="{FF2B5EF4-FFF2-40B4-BE49-F238E27FC236}">
                <a16:creationId xmlns:a16="http://schemas.microsoft.com/office/drawing/2014/main" id="{156C124A-2F3C-4F3D-AFB9-B7FC26261631}"/>
              </a:ext>
            </a:extLst>
          </p:cNvPr>
          <p:cNvSpPr txBox="1"/>
          <p:nvPr/>
        </p:nvSpPr>
        <p:spPr>
          <a:xfrm>
            <a:off x="3140316" y="3524222"/>
            <a:ext cx="2163286"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NUÔI TRỒNG</a:t>
            </a:r>
            <a:endParaRPr lang="en-US" sz="2800">
              <a:solidFill>
                <a:schemeClr val="bg1"/>
              </a:solidFill>
            </a:endParaRPr>
          </a:p>
        </p:txBody>
      </p:sp>
      <p:sp>
        <p:nvSpPr>
          <p:cNvPr id="21" name="TextBox 20">
            <a:extLst>
              <a:ext uri="{FF2B5EF4-FFF2-40B4-BE49-F238E27FC236}">
                <a16:creationId xmlns:a16="http://schemas.microsoft.com/office/drawing/2014/main" id="{438782C7-619E-4901-B265-D6A210BA5CD0}"/>
              </a:ext>
            </a:extLst>
          </p:cNvPr>
          <p:cNvSpPr txBox="1"/>
          <p:nvPr/>
        </p:nvSpPr>
        <p:spPr>
          <a:xfrm>
            <a:off x="345381" y="2362298"/>
            <a:ext cx="2286000" cy="1323439"/>
          </a:xfrm>
          <a:prstGeom prst="rect">
            <a:avLst/>
          </a:prstGeom>
          <a:noFill/>
        </p:spPr>
        <p:txBody>
          <a:bodyPr wrap="square">
            <a:spAutoFit/>
          </a:bodyPr>
          <a:lstStyle/>
          <a:p>
            <a:pPr algn="ctr"/>
            <a:r>
              <a:rPr lang="en-US" sz="2000">
                <a:solidFill>
                  <a:schemeClr val="accent4">
                    <a:lumMod val="50000"/>
                  </a:schemeClr>
                </a:solidFill>
                <a:latin typeface="#9Slide07 IcielBC Cubano Normal" panose="00000500000000000000" pitchFamily="2" charset="0"/>
              </a:rPr>
              <a:t>TÌNH HÌNH</a:t>
            </a:r>
          </a:p>
          <a:p>
            <a:pPr algn="ctr"/>
            <a:r>
              <a:rPr lang="en-US" sz="2000">
                <a:solidFill>
                  <a:schemeClr val="accent4">
                    <a:lumMod val="50000"/>
                  </a:schemeClr>
                </a:solidFill>
                <a:latin typeface="#9Slide07 IcielBC Cubano Normal" panose="00000500000000000000" pitchFamily="2" charset="0"/>
              </a:rPr>
              <a:t>PHÁT TRIỂN</a:t>
            </a:r>
          </a:p>
          <a:p>
            <a:pPr algn="ctr"/>
            <a:r>
              <a:rPr lang="en-US" sz="2000">
                <a:solidFill>
                  <a:schemeClr val="accent4">
                    <a:lumMod val="50000"/>
                  </a:schemeClr>
                </a:solidFill>
                <a:latin typeface="#9Slide07 IcielBC Cubano Normal" panose="00000500000000000000" pitchFamily="2" charset="0"/>
              </a:rPr>
              <a:t>KHAI THÁC VÀ </a:t>
            </a:r>
          </a:p>
          <a:p>
            <a:pPr algn="ctr"/>
            <a:r>
              <a:rPr lang="en-US" sz="2000">
                <a:solidFill>
                  <a:schemeClr val="accent4">
                    <a:lumMod val="50000"/>
                  </a:schemeClr>
                </a:solidFill>
                <a:latin typeface="#9Slide07 IcielBC Cubano Normal" panose="00000500000000000000" pitchFamily="2" charset="0"/>
              </a:rPr>
              <a:t>NUÔI TRỒNG TS</a:t>
            </a:r>
            <a:endParaRPr lang="en-US" sz="2000">
              <a:solidFill>
                <a:schemeClr val="accent4">
                  <a:lumMod val="50000"/>
                </a:schemeClr>
              </a:solidFill>
            </a:endParaRPr>
          </a:p>
        </p:txBody>
      </p:sp>
    </p:spTree>
    <p:extLst>
      <p:ext uri="{BB962C8B-B14F-4D97-AF65-F5344CB8AC3E}">
        <p14:creationId xmlns:p14="http://schemas.microsoft.com/office/powerpoint/2010/main" val="40190430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0">
                                            <p:bg/>
                                          </p:spTgt>
                                        </p:tgtEl>
                                        <p:attrNameLst>
                                          <p:attrName>style.visibility</p:attrName>
                                        </p:attrNameLst>
                                      </p:cBhvr>
                                      <p:to>
                                        <p:strVal val="visible"/>
                                      </p:to>
                                    </p:set>
                                    <p:animEffect transition="in" filter="fade">
                                      <p:cBhvr>
                                        <p:cTn id="25" dur="1000"/>
                                        <p:tgtEl>
                                          <p:spTgt spid="60">
                                            <p:bg/>
                                          </p:spTgt>
                                        </p:tgtEl>
                                      </p:cBhvr>
                                    </p:animEffect>
                                    <p:anim calcmode="lin" valueType="num">
                                      <p:cBhvr>
                                        <p:cTn id="26" dur="1000" fill="hold"/>
                                        <p:tgtEl>
                                          <p:spTgt spid="60">
                                            <p:bg/>
                                          </p:spTgt>
                                        </p:tgtEl>
                                        <p:attrNameLst>
                                          <p:attrName>ppt_x</p:attrName>
                                        </p:attrNameLst>
                                      </p:cBhvr>
                                      <p:tavLst>
                                        <p:tav tm="0">
                                          <p:val>
                                            <p:strVal val="#ppt_x"/>
                                          </p:val>
                                        </p:tav>
                                        <p:tav tm="100000">
                                          <p:val>
                                            <p:strVal val="#ppt_x"/>
                                          </p:val>
                                        </p:tav>
                                      </p:tavLst>
                                    </p:anim>
                                    <p:anim calcmode="lin" valueType="num">
                                      <p:cBhvr>
                                        <p:cTn id="27" dur="1000" fill="hold"/>
                                        <p:tgtEl>
                                          <p:spTgt spid="60">
                                            <p:bg/>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0">
                                            <p:txEl>
                                              <p:pRg st="0" end="0"/>
                                            </p:txEl>
                                          </p:spTgt>
                                        </p:tgtEl>
                                        <p:attrNameLst>
                                          <p:attrName>style.visibility</p:attrName>
                                        </p:attrNameLst>
                                      </p:cBhvr>
                                      <p:to>
                                        <p:strVal val="visible"/>
                                      </p:to>
                                    </p:set>
                                    <p:animEffect transition="in" filter="fade">
                                      <p:cBhvr>
                                        <p:cTn id="32" dur="1000"/>
                                        <p:tgtEl>
                                          <p:spTgt spid="60">
                                            <p:txEl>
                                              <p:pRg st="0" end="0"/>
                                            </p:txEl>
                                          </p:spTgt>
                                        </p:tgtEl>
                                      </p:cBhvr>
                                    </p:animEffect>
                                    <p:anim calcmode="lin" valueType="num">
                                      <p:cBhvr>
                                        <p:cTn id="33"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0">
                                            <p:txEl>
                                              <p:pRg st="1" end="1"/>
                                            </p:txEl>
                                          </p:spTgt>
                                        </p:tgtEl>
                                        <p:attrNameLst>
                                          <p:attrName>style.visibility</p:attrName>
                                        </p:attrNameLst>
                                      </p:cBhvr>
                                      <p:to>
                                        <p:strVal val="visible"/>
                                      </p:to>
                                    </p:set>
                                    <p:animEffect transition="in" filter="fade">
                                      <p:cBhvr>
                                        <p:cTn id="39" dur="1000"/>
                                        <p:tgtEl>
                                          <p:spTgt spid="60">
                                            <p:txEl>
                                              <p:pRg st="1" end="1"/>
                                            </p:txEl>
                                          </p:spTgt>
                                        </p:tgtEl>
                                      </p:cBhvr>
                                    </p:animEffect>
                                    <p:anim calcmode="lin" valueType="num">
                                      <p:cBhvr>
                                        <p:cTn id="40"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6">
                                            <p:bg/>
                                          </p:spTgt>
                                        </p:tgtEl>
                                        <p:attrNameLst>
                                          <p:attrName>style.visibility</p:attrName>
                                        </p:attrNameLst>
                                      </p:cBhvr>
                                      <p:to>
                                        <p:strVal val="visible"/>
                                      </p:to>
                                    </p:set>
                                    <p:animEffect transition="in" filter="fade">
                                      <p:cBhvr>
                                        <p:cTn id="56" dur="1000"/>
                                        <p:tgtEl>
                                          <p:spTgt spid="76">
                                            <p:bg/>
                                          </p:spTgt>
                                        </p:tgtEl>
                                      </p:cBhvr>
                                    </p:animEffect>
                                    <p:anim calcmode="lin" valueType="num">
                                      <p:cBhvr>
                                        <p:cTn id="57" dur="1000" fill="hold"/>
                                        <p:tgtEl>
                                          <p:spTgt spid="76">
                                            <p:bg/>
                                          </p:spTgt>
                                        </p:tgtEl>
                                        <p:attrNameLst>
                                          <p:attrName>ppt_x</p:attrName>
                                        </p:attrNameLst>
                                      </p:cBhvr>
                                      <p:tavLst>
                                        <p:tav tm="0">
                                          <p:val>
                                            <p:strVal val="#ppt_x"/>
                                          </p:val>
                                        </p:tav>
                                        <p:tav tm="100000">
                                          <p:val>
                                            <p:strVal val="#ppt_x"/>
                                          </p:val>
                                        </p:tav>
                                      </p:tavLst>
                                    </p:anim>
                                    <p:anim calcmode="lin" valueType="num">
                                      <p:cBhvr>
                                        <p:cTn id="58" dur="1000" fill="hold"/>
                                        <p:tgtEl>
                                          <p:spTgt spid="76">
                                            <p:bg/>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6">
                                            <p:txEl>
                                              <p:pRg st="0" end="0"/>
                                            </p:txEl>
                                          </p:spTgt>
                                        </p:tgtEl>
                                        <p:attrNameLst>
                                          <p:attrName>style.visibility</p:attrName>
                                        </p:attrNameLst>
                                      </p:cBhvr>
                                      <p:to>
                                        <p:strVal val="visible"/>
                                      </p:to>
                                    </p:set>
                                    <p:animEffect transition="in" filter="fade">
                                      <p:cBhvr>
                                        <p:cTn id="63" dur="1000"/>
                                        <p:tgtEl>
                                          <p:spTgt spid="76">
                                            <p:txEl>
                                              <p:pRg st="0" end="0"/>
                                            </p:txEl>
                                          </p:spTgt>
                                        </p:tgtEl>
                                      </p:cBhvr>
                                    </p:animEffect>
                                    <p:anim calcmode="lin" valueType="num">
                                      <p:cBhvr>
                                        <p:cTn id="64"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6">
                                            <p:txEl>
                                              <p:pRg st="1" end="1"/>
                                            </p:txEl>
                                          </p:spTgt>
                                        </p:tgtEl>
                                        <p:attrNameLst>
                                          <p:attrName>style.visibility</p:attrName>
                                        </p:attrNameLst>
                                      </p:cBhvr>
                                      <p:to>
                                        <p:strVal val="visible"/>
                                      </p:to>
                                    </p:set>
                                    <p:animEffect transition="in" filter="fade">
                                      <p:cBhvr>
                                        <p:cTn id="70" dur="1000"/>
                                        <p:tgtEl>
                                          <p:spTgt spid="76">
                                            <p:txEl>
                                              <p:pRg st="1" end="1"/>
                                            </p:txEl>
                                          </p:spTgt>
                                        </p:tgtEl>
                                      </p:cBhvr>
                                    </p:animEffect>
                                    <p:anim calcmode="lin" valueType="num">
                                      <p:cBhvr>
                                        <p:cTn id="71" dur="1000" fill="hold"/>
                                        <p:tgtEl>
                                          <p:spTgt spid="76">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7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6">
                                            <p:txEl>
                                              <p:pRg st="2" end="2"/>
                                            </p:txEl>
                                          </p:spTgt>
                                        </p:tgtEl>
                                        <p:attrNameLst>
                                          <p:attrName>style.visibility</p:attrName>
                                        </p:attrNameLst>
                                      </p:cBhvr>
                                      <p:to>
                                        <p:strVal val="visible"/>
                                      </p:to>
                                    </p:set>
                                    <p:animEffect transition="in" filter="fade">
                                      <p:cBhvr>
                                        <p:cTn id="77" dur="1000"/>
                                        <p:tgtEl>
                                          <p:spTgt spid="76">
                                            <p:txEl>
                                              <p:pRg st="2" end="2"/>
                                            </p:txEl>
                                          </p:spTgt>
                                        </p:tgtEl>
                                      </p:cBhvr>
                                    </p:animEffect>
                                    <p:anim calcmode="lin" valueType="num">
                                      <p:cBhvr>
                                        <p:cTn id="78" dur="1000" fill="hold"/>
                                        <p:tgtEl>
                                          <p:spTgt spid="76">
                                            <p:txEl>
                                              <p:pRg st="2" end="2"/>
                                            </p:txEl>
                                          </p:spTgt>
                                        </p:tgtEl>
                                        <p:attrNameLst>
                                          <p:attrName>ppt_x</p:attrName>
                                        </p:attrNameLst>
                                      </p:cBhvr>
                                      <p:tavLst>
                                        <p:tav tm="0">
                                          <p:val>
                                            <p:strVal val="#ppt_x"/>
                                          </p:val>
                                        </p:tav>
                                        <p:tav tm="100000">
                                          <p:val>
                                            <p:strVal val="#ppt_x"/>
                                          </p:val>
                                        </p:tav>
                                      </p:tavLst>
                                    </p:anim>
                                    <p:anim calcmode="lin" valueType="num">
                                      <p:cBhvr>
                                        <p:cTn id="79" dur="1000" fill="hold"/>
                                        <p:tgtEl>
                                          <p:spTgt spid="7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
                                            <p:txEl>
                                              <p:pRg st="0" end="0"/>
                                            </p:txEl>
                                          </p:spTgt>
                                        </p:tgtEl>
                                        <p:attrNameLst>
                                          <p:attrName>style.visibility</p:attrName>
                                        </p:attrNameLst>
                                      </p:cBhvr>
                                      <p:to>
                                        <p:strVal val="visible"/>
                                      </p:to>
                                    </p:set>
                                    <p:animEffect transition="in" filter="fade">
                                      <p:cBhvr>
                                        <p:cTn id="84" dur="1000"/>
                                        <p:tgtEl>
                                          <p:spTgt spid="15">
                                            <p:txEl>
                                              <p:pRg st="0" end="0"/>
                                            </p:txEl>
                                          </p:spTgt>
                                        </p:tgtEl>
                                      </p:cBhvr>
                                    </p:animEffect>
                                    <p:anim calcmode="lin" valueType="num">
                                      <p:cBhvr>
                                        <p:cTn id="8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
                                            <p:txEl>
                                              <p:pRg st="1" end="1"/>
                                            </p:txEl>
                                          </p:spTgt>
                                        </p:tgtEl>
                                        <p:attrNameLst>
                                          <p:attrName>style.visibility</p:attrName>
                                        </p:attrNameLst>
                                      </p:cBhvr>
                                      <p:to>
                                        <p:strVal val="visible"/>
                                      </p:to>
                                    </p:set>
                                    <p:animEffect transition="in" filter="fade">
                                      <p:cBhvr>
                                        <p:cTn id="91" dur="1000"/>
                                        <p:tgtEl>
                                          <p:spTgt spid="15">
                                            <p:txEl>
                                              <p:pRg st="1" end="1"/>
                                            </p:txEl>
                                          </p:spTgt>
                                        </p:tgtEl>
                                      </p:cBhvr>
                                    </p:animEffect>
                                    <p:anim calcmode="lin" valueType="num">
                                      <p:cBhvr>
                                        <p:cTn id="92"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3"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0" grpId="0" build="p" animBg="1"/>
      <p:bldP spid="76" grpId="0" build="p" animBg="1"/>
      <p:bldP spid="15" grpId="0" build="p"/>
      <p:bldP spid="54"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7F6B05D-BDD7-48BA-A3E7-AE42DD41B654}"/>
              </a:ext>
            </a:extLst>
          </p:cNvPr>
          <p:cNvSpPr txBox="1"/>
          <p:nvPr/>
        </p:nvSpPr>
        <p:spPr>
          <a:xfrm>
            <a:off x="3405408" y="1506190"/>
            <a:ext cx="1926684" cy="461665"/>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400">
                <a:solidFill>
                  <a:schemeClr val="bg1"/>
                </a:solidFill>
                <a:latin typeface="#9Slide07 IcielBC Cubano Normal" panose="00000500000000000000" pitchFamily="2" charset="0"/>
              </a:rPr>
              <a:t>TỰ NHIÊN</a:t>
            </a:r>
            <a:endParaRPr lang="en-US" sz="2400">
              <a:solidFill>
                <a:schemeClr val="bg1"/>
              </a:solidFill>
            </a:endParaRPr>
          </a:p>
        </p:txBody>
      </p:sp>
      <p:sp>
        <p:nvSpPr>
          <p:cNvPr id="60" name="TextBox 59">
            <a:extLst>
              <a:ext uri="{FF2B5EF4-FFF2-40B4-BE49-F238E27FC236}">
                <a16:creationId xmlns:a16="http://schemas.microsoft.com/office/drawing/2014/main" id="{A67C1850-C120-404E-852C-B08E61E45443}"/>
              </a:ext>
            </a:extLst>
          </p:cNvPr>
          <p:cNvSpPr txBox="1"/>
          <p:nvPr/>
        </p:nvSpPr>
        <p:spPr>
          <a:xfrm>
            <a:off x="5400928" y="852684"/>
            <a:ext cx="6604867" cy="2246769"/>
          </a:xfrm>
          <a:prstGeom prst="rect">
            <a:avLst/>
          </a:prstGeom>
          <a:solidFill>
            <a:srgbClr val="F7FCFE"/>
          </a:solidFill>
          <a:ln>
            <a:solidFill>
              <a:schemeClr val="tx1"/>
            </a:solidFill>
            <a:prstDash val="lgDashDotDot"/>
          </a:ln>
        </p:spPr>
        <p:txBody>
          <a:bodyPr wrap="square">
            <a:spAutoFit/>
          </a:bodyPr>
          <a:lstStyle/>
          <a:p>
            <a:r>
              <a:rPr lang="vi-VN" sz="2000">
                <a:solidFill>
                  <a:schemeClr val="tx2"/>
                </a:solidFill>
                <a:latin typeface="#9Slide03 SFU Futura_12" panose="00000400000000000000" pitchFamily="2" charset="0"/>
              </a:rPr>
              <a:t>- Có nhiều hệ sinh thái đa dạng, độc đáo để phát triển du lịch (kể tên)</a:t>
            </a:r>
          </a:p>
          <a:p>
            <a:r>
              <a:rPr lang="vi-VN" sz="2000">
                <a:solidFill>
                  <a:schemeClr val="tx2"/>
                </a:solidFill>
                <a:latin typeface="#9Slide03 SFU Futura_12" panose="00000400000000000000" pitchFamily="2" charset="0"/>
              </a:rPr>
              <a:t>- Vùng có mạng lưới sông ngòi, kênh, rạch dày đặc và có tính kết nối liên vùng, tạo ra ưu thế trong phát triển du lịch, nhất là du lịch sinh thái.</a:t>
            </a:r>
          </a:p>
          <a:p>
            <a:r>
              <a:rPr lang="vi-VN" sz="2000">
                <a:solidFill>
                  <a:schemeClr val="tx2"/>
                </a:solidFill>
                <a:latin typeface="#9Slide03 SFU Futura_12" panose="00000400000000000000" pitchFamily="2" charset="0"/>
              </a:rPr>
              <a:t>- Có vùng biển rộng lớn với nhiều đảo, quần đảo có giá trị cho phát triển du lịch như Phú Quốc, Nam Du, Thổ Chu,...</a:t>
            </a:r>
          </a:p>
        </p:txBody>
      </p:sp>
      <p:cxnSp>
        <p:nvCxnSpPr>
          <p:cNvPr id="63" name="Connector: Elbow 62">
            <a:extLst>
              <a:ext uri="{FF2B5EF4-FFF2-40B4-BE49-F238E27FC236}">
                <a16:creationId xmlns:a16="http://schemas.microsoft.com/office/drawing/2014/main" id="{583D20E0-9949-4D36-B65C-78EBA0D99092}"/>
              </a:ext>
            </a:extLst>
          </p:cNvPr>
          <p:cNvCxnSpPr>
            <a:cxnSpLocks/>
          </p:cNvCxnSpPr>
          <p:nvPr/>
        </p:nvCxnSpPr>
        <p:spPr>
          <a:xfrm rot="10800000" flipV="1">
            <a:off x="2182780" y="1690231"/>
            <a:ext cx="1257478" cy="1073661"/>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64A4D0C-3FF2-4FA7-81E6-E7194178AFC7}"/>
              </a:ext>
            </a:extLst>
          </p:cNvPr>
          <p:cNvCxnSpPr>
            <a:cxnSpLocks/>
          </p:cNvCxnSpPr>
          <p:nvPr/>
        </p:nvCxnSpPr>
        <p:spPr>
          <a:xfrm rot="10800000">
            <a:off x="2388314" y="4601063"/>
            <a:ext cx="1458685" cy="1014696"/>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77335B-0A28-4296-87A0-82B2ADD4B0FD}"/>
              </a:ext>
            </a:extLst>
          </p:cNvPr>
          <p:cNvSpPr txBox="1"/>
          <p:nvPr/>
        </p:nvSpPr>
        <p:spPr>
          <a:xfrm>
            <a:off x="5394992" y="3507372"/>
            <a:ext cx="6650704" cy="3170099"/>
          </a:xfrm>
          <a:prstGeom prst="rect">
            <a:avLst/>
          </a:prstGeom>
          <a:solidFill>
            <a:srgbClr val="F7FCFE"/>
          </a:solidFill>
          <a:ln>
            <a:solidFill>
              <a:schemeClr val="accent1"/>
            </a:solidFill>
            <a:prstDash val="lgDashDot"/>
          </a:ln>
        </p:spPr>
        <p:txBody>
          <a:bodyPr wrap="square">
            <a:spAutoFit/>
          </a:bodyPr>
          <a:lstStyle/>
          <a:p>
            <a:r>
              <a:rPr lang="vi-VN" sz="2000">
                <a:solidFill>
                  <a:schemeClr val="tx2"/>
                </a:solidFill>
                <a:latin typeface="#9Slide03 SFU Futura_12" panose="00000400000000000000" pitchFamily="2" charset="0"/>
              </a:rPr>
              <a:t>- Có nhiều di tích lịch sử - văn hoá là tài nguyên du lịch quan trọng</a:t>
            </a:r>
            <a:r>
              <a:rPr lang="en-US" sz="2000">
                <a:solidFill>
                  <a:schemeClr val="tx2"/>
                </a:solidFill>
                <a:latin typeface="#9Slide03 SFU Futura_12" panose="00000400000000000000" pitchFamily="2" charset="0"/>
              </a:rPr>
              <a:t>.</a:t>
            </a:r>
            <a:endParaRPr lang="vi-VN"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 Vùng có nhiều làng nghề truyền thống, đặc tr</a:t>
            </a:r>
            <a:r>
              <a:rPr lang="en-US" sz="2000">
                <a:solidFill>
                  <a:schemeClr val="tx2"/>
                </a:solidFill>
                <a:latin typeface="#9Slide03 SFU Futura_12" panose="00000400000000000000" pitchFamily="2" charset="0"/>
              </a:rPr>
              <a:t>ư</a:t>
            </a:r>
            <a:r>
              <a:rPr lang="vi-VN" sz="2000">
                <a:solidFill>
                  <a:schemeClr val="tx2"/>
                </a:solidFill>
                <a:latin typeface="#9Slide03 SFU Futura_12" panose="00000400000000000000" pitchFamily="2" charset="0"/>
              </a:rPr>
              <a:t>ng trở thành những địa điểm thu hút khách du lịch. </a:t>
            </a:r>
          </a:p>
          <a:p>
            <a:r>
              <a:rPr lang="vi-VN" sz="2000">
                <a:solidFill>
                  <a:schemeClr val="tx2"/>
                </a:solidFill>
                <a:latin typeface="#9Slide03 SFU Futura_12" panose="00000400000000000000" pitchFamily="2" charset="0"/>
              </a:rPr>
              <a:t>- Nghệ thuật Đờn ca tài tử Nam Bộ được UNESCO ghi danh là Di sản văn hoá phi vật thể đại diện nhân loại vào năm 2013, đang được khai thác, phục vụ phát triển du lịch tại vùng. </a:t>
            </a:r>
          </a:p>
          <a:p>
            <a:r>
              <a:rPr lang="vi-VN" sz="2000">
                <a:solidFill>
                  <a:schemeClr val="tx2"/>
                </a:solidFill>
                <a:latin typeface="#9Slide03 SFU Futura_12" panose="00000400000000000000" pitchFamily="2" charset="0"/>
              </a:rPr>
              <a:t>- Ngoài ra, vùng còn nhiều tài nguyên du lịch văn hoá khác như các lễ hội, ẩm thực, văn nghệ dân gian,...</a:t>
            </a:r>
          </a:p>
        </p:txBody>
      </p:sp>
      <p:grpSp>
        <p:nvGrpSpPr>
          <p:cNvPr id="22" name="Group 21">
            <a:extLst>
              <a:ext uri="{FF2B5EF4-FFF2-40B4-BE49-F238E27FC236}">
                <a16:creationId xmlns:a16="http://schemas.microsoft.com/office/drawing/2014/main" id="{52DD8983-2709-46AC-A114-1203EB0E8367}"/>
              </a:ext>
            </a:extLst>
          </p:cNvPr>
          <p:cNvGrpSpPr/>
          <p:nvPr/>
        </p:nvGrpSpPr>
        <p:grpSpPr>
          <a:xfrm>
            <a:off x="-76200" y="-76200"/>
            <a:ext cx="12420600" cy="769441"/>
            <a:chOff x="1205161" y="-3563"/>
            <a:chExt cx="10901184" cy="769441"/>
          </a:xfrm>
        </p:grpSpPr>
        <p:sp>
          <p:nvSpPr>
            <p:cNvPr id="23" name="Rectangle: Rounded Corners 22">
              <a:extLst>
                <a:ext uri="{FF2B5EF4-FFF2-40B4-BE49-F238E27FC236}">
                  <a16:creationId xmlns:a16="http://schemas.microsoft.com/office/drawing/2014/main" id="{BB89EDA9-0682-4279-B2F3-FCB0FAC57DA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1606089-476A-4C8A-9100-96EC70B5591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54" name="TextBox 53">
            <a:extLst>
              <a:ext uri="{FF2B5EF4-FFF2-40B4-BE49-F238E27FC236}">
                <a16:creationId xmlns:a16="http://schemas.microsoft.com/office/drawing/2014/main" id="{156C124A-2F3C-4F3D-AFB9-B7FC26261631}"/>
              </a:ext>
            </a:extLst>
          </p:cNvPr>
          <p:cNvSpPr txBox="1"/>
          <p:nvPr/>
        </p:nvSpPr>
        <p:spPr>
          <a:xfrm>
            <a:off x="3327973" y="5165810"/>
            <a:ext cx="1999792"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VĂN HOÁ</a:t>
            </a:r>
            <a:endParaRPr lang="en-US" sz="2800">
              <a:solidFill>
                <a:schemeClr val="bg1"/>
              </a:solidFill>
            </a:endParaRPr>
          </a:p>
        </p:txBody>
      </p:sp>
      <p:pic>
        <p:nvPicPr>
          <p:cNvPr id="6" name="Picture 5">
            <a:extLst>
              <a:ext uri="{FF2B5EF4-FFF2-40B4-BE49-F238E27FC236}">
                <a16:creationId xmlns:a16="http://schemas.microsoft.com/office/drawing/2014/main" id="{2B2263C1-7169-43E3-AFAE-A65B2DE6DB0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4180"/>
          <a:stretch/>
        </p:blipFill>
        <p:spPr>
          <a:xfrm>
            <a:off x="-185949" y="1692190"/>
            <a:ext cx="3657607" cy="3138970"/>
          </a:xfrm>
          <a:prstGeom prst="rect">
            <a:avLst/>
          </a:prstGeom>
        </p:spPr>
      </p:pic>
      <p:sp>
        <p:nvSpPr>
          <p:cNvPr id="21" name="TextBox 20">
            <a:extLst>
              <a:ext uri="{FF2B5EF4-FFF2-40B4-BE49-F238E27FC236}">
                <a16:creationId xmlns:a16="http://schemas.microsoft.com/office/drawing/2014/main" id="{438782C7-619E-4901-B265-D6A210BA5CD0}"/>
              </a:ext>
            </a:extLst>
          </p:cNvPr>
          <p:cNvSpPr txBox="1"/>
          <p:nvPr/>
        </p:nvSpPr>
        <p:spPr>
          <a:xfrm>
            <a:off x="641368" y="4707895"/>
            <a:ext cx="2002971" cy="646331"/>
          </a:xfrm>
          <a:prstGeom prst="rect">
            <a:avLst/>
          </a:prstGeom>
          <a:solidFill>
            <a:srgbClr val="FFFF00"/>
          </a:solidFill>
        </p:spPr>
        <p:txBody>
          <a:bodyPr wrap="square">
            <a:spAutoFit/>
          </a:bodyPr>
          <a:lstStyle/>
          <a:p>
            <a:pPr algn="ctr"/>
            <a:r>
              <a:rPr lang="en-US" sz="3600">
                <a:solidFill>
                  <a:schemeClr val="accent4">
                    <a:lumMod val="50000"/>
                  </a:schemeClr>
                </a:solidFill>
                <a:latin typeface="#9Slide07 IcielBC Cubano Normal" panose="00000500000000000000" pitchFamily="2" charset="0"/>
              </a:rPr>
              <a:t>DU LỊCH</a:t>
            </a:r>
            <a:endParaRPr lang="en-US" sz="3600">
              <a:solidFill>
                <a:schemeClr val="accent4">
                  <a:lumMod val="50000"/>
                </a:schemeClr>
              </a:solidFill>
            </a:endParaRPr>
          </a:p>
        </p:txBody>
      </p:sp>
      <p:sp>
        <p:nvSpPr>
          <p:cNvPr id="18" name="TextBox 17">
            <a:extLst>
              <a:ext uri="{FF2B5EF4-FFF2-40B4-BE49-F238E27FC236}">
                <a16:creationId xmlns:a16="http://schemas.microsoft.com/office/drawing/2014/main" id="{18A01BE2-4EA3-44A7-B91D-5AD87D8713CD}"/>
              </a:ext>
            </a:extLst>
          </p:cNvPr>
          <p:cNvSpPr txBox="1"/>
          <p:nvPr/>
        </p:nvSpPr>
        <p:spPr>
          <a:xfrm>
            <a:off x="650690" y="2307700"/>
            <a:ext cx="2002971" cy="830997"/>
          </a:xfrm>
          <a:prstGeom prst="rect">
            <a:avLst/>
          </a:prstGeom>
          <a:noFill/>
        </p:spPr>
        <p:txBody>
          <a:bodyPr wrap="square">
            <a:spAutoFit/>
          </a:bodyPr>
          <a:lstStyle/>
          <a:p>
            <a:pPr algn="ctr"/>
            <a:r>
              <a:rPr lang="en-US" sz="2400">
                <a:solidFill>
                  <a:schemeClr val="accent4">
                    <a:lumMod val="50000"/>
                  </a:schemeClr>
                </a:solidFill>
                <a:latin typeface="#9Slide07 IcielBC Cubano Normal" panose="00000500000000000000" pitchFamily="2" charset="0"/>
              </a:rPr>
              <a:t>TÀI NGUYÊN DU LỊCH</a:t>
            </a:r>
            <a:endParaRPr lang="en-US" sz="2400">
              <a:solidFill>
                <a:schemeClr val="accent4">
                  <a:lumMod val="50000"/>
                </a:schemeClr>
              </a:solidFill>
            </a:endParaRPr>
          </a:p>
        </p:txBody>
      </p:sp>
    </p:spTree>
    <p:extLst>
      <p:ext uri="{BB962C8B-B14F-4D97-AF65-F5344CB8AC3E}">
        <p14:creationId xmlns:p14="http://schemas.microsoft.com/office/powerpoint/2010/main" val="2080317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2000" fill="hold"/>
                                        <p:tgtEl>
                                          <p:spTgt spid="21"/>
                                        </p:tgtEl>
                                        <p:attrNameLst>
                                          <p:attrName>ppt_x</p:attrName>
                                        </p:attrNameLst>
                                      </p:cBhvr>
                                      <p:tavLst>
                                        <p:tav tm="0">
                                          <p:val>
                                            <p:strVal val="#ppt_x"/>
                                          </p:val>
                                        </p:tav>
                                        <p:tav tm="100000">
                                          <p:val>
                                            <p:strVal val="#ppt_x"/>
                                          </p:val>
                                        </p:tav>
                                      </p:tavLst>
                                    </p:anim>
                                    <p:anim calcmode="lin" valueType="num">
                                      <p:cBhvr additive="base">
                                        <p:cTn id="11"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barn(inVertical)">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0">
                                            <p:bg/>
                                          </p:spTgt>
                                        </p:tgtEl>
                                        <p:attrNameLst>
                                          <p:attrName>style.visibility</p:attrName>
                                        </p:attrNameLst>
                                      </p:cBhvr>
                                      <p:to>
                                        <p:strVal val="visible"/>
                                      </p:to>
                                    </p:set>
                                    <p:animEffect transition="in" filter="fade">
                                      <p:cBhvr>
                                        <p:cTn id="31" dur="1000"/>
                                        <p:tgtEl>
                                          <p:spTgt spid="60">
                                            <p:bg/>
                                          </p:spTgt>
                                        </p:tgtEl>
                                      </p:cBhvr>
                                    </p:animEffect>
                                    <p:anim calcmode="lin" valueType="num">
                                      <p:cBhvr>
                                        <p:cTn id="32" dur="1000" fill="hold"/>
                                        <p:tgtEl>
                                          <p:spTgt spid="60">
                                            <p:bg/>
                                          </p:spTgt>
                                        </p:tgtEl>
                                        <p:attrNameLst>
                                          <p:attrName>ppt_x</p:attrName>
                                        </p:attrNameLst>
                                      </p:cBhvr>
                                      <p:tavLst>
                                        <p:tav tm="0">
                                          <p:val>
                                            <p:strVal val="#ppt_x"/>
                                          </p:val>
                                        </p:tav>
                                        <p:tav tm="100000">
                                          <p:val>
                                            <p:strVal val="#ppt_x"/>
                                          </p:val>
                                        </p:tav>
                                      </p:tavLst>
                                    </p:anim>
                                    <p:anim calcmode="lin" valueType="num">
                                      <p:cBhvr>
                                        <p:cTn id="33" dur="1000" fill="hold"/>
                                        <p:tgtEl>
                                          <p:spTgt spid="60">
                                            <p:bg/>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0">
                                            <p:txEl>
                                              <p:pRg st="0" end="0"/>
                                            </p:txEl>
                                          </p:spTgt>
                                        </p:tgtEl>
                                        <p:attrNameLst>
                                          <p:attrName>style.visibility</p:attrName>
                                        </p:attrNameLst>
                                      </p:cBhvr>
                                      <p:to>
                                        <p:strVal val="visible"/>
                                      </p:to>
                                    </p:set>
                                    <p:animEffect transition="in" filter="fade">
                                      <p:cBhvr>
                                        <p:cTn id="38" dur="1000"/>
                                        <p:tgtEl>
                                          <p:spTgt spid="60">
                                            <p:txEl>
                                              <p:pRg st="0" end="0"/>
                                            </p:txEl>
                                          </p:spTgt>
                                        </p:tgtEl>
                                      </p:cBhvr>
                                    </p:animEffect>
                                    <p:anim calcmode="lin" valueType="num">
                                      <p:cBhvr>
                                        <p:cTn id="39"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0">
                                            <p:txEl>
                                              <p:pRg st="1" end="1"/>
                                            </p:txEl>
                                          </p:spTgt>
                                        </p:tgtEl>
                                        <p:attrNameLst>
                                          <p:attrName>style.visibility</p:attrName>
                                        </p:attrNameLst>
                                      </p:cBhvr>
                                      <p:to>
                                        <p:strVal val="visible"/>
                                      </p:to>
                                    </p:set>
                                    <p:animEffect transition="in" filter="fade">
                                      <p:cBhvr>
                                        <p:cTn id="45" dur="1000"/>
                                        <p:tgtEl>
                                          <p:spTgt spid="60">
                                            <p:txEl>
                                              <p:pRg st="1" end="1"/>
                                            </p:txEl>
                                          </p:spTgt>
                                        </p:tgtEl>
                                      </p:cBhvr>
                                    </p:animEffect>
                                    <p:anim calcmode="lin" valueType="num">
                                      <p:cBhvr>
                                        <p:cTn id="46"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0">
                                            <p:txEl>
                                              <p:pRg st="2" end="2"/>
                                            </p:txEl>
                                          </p:spTgt>
                                        </p:tgtEl>
                                        <p:attrNameLst>
                                          <p:attrName>style.visibility</p:attrName>
                                        </p:attrNameLst>
                                      </p:cBhvr>
                                      <p:to>
                                        <p:strVal val="visible"/>
                                      </p:to>
                                    </p:set>
                                    <p:animEffect transition="in" filter="fade">
                                      <p:cBhvr>
                                        <p:cTn id="52" dur="1000"/>
                                        <p:tgtEl>
                                          <p:spTgt spid="60">
                                            <p:txEl>
                                              <p:pRg st="2" end="2"/>
                                            </p:txEl>
                                          </p:spTgt>
                                        </p:tgtEl>
                                      </p:cBhvr>
                                    </p:animEffect>
                                    <p:anim calcmode="lin" valueType="num">
                                      <p:cBhvr>
                                        <p:cTn id="53" dur="1000" fill="hold"/>
                                        <p:tgtEl>
                                          <p:spTgt spid="60">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500"/>
                                        <p:tgtEl>
                                          <p:spTgt spid="7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down)">
                                      <p:cBhvr>
                                        <p:cTn id="64" dur="50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6">
                                            <p:bg/>
                                          </p:spTgt>
                                        </p:tgtEl>
                                        <p:attrNameLst>
                                          <p:attrName>style.visibility</p:attrName>
                                        </p:attrNameLst>
                                      </p:cBhvr>
                                      <p:to>
                                        <p:strVal val="visible"/>
                                      </p:to>
                                    </p:set>
                                    <p:animEffect transition="in" filter="fade">
                                      <p:cBhvr>
                                        <p:cTn id="69" dur="1000"/>
                                        <p:tgtEl>
                                          <p:spTgt spid="76">
                                            <p:bg/>
                                          </p:spTgt>
                                        </p:tgtEl>
                                      </p:cBhvr>
                                    </p:animEffect>
                                    <p:anim calcmode="lin" valueType="num">
                                      <p:cBhvr>
                                        <p:cTn id="70" dur="1000" fill="hold"/>
                                        <p:tgtEl>
                                          <p:spTgt spid="76">
                                            <p:bg/>
                                          </p:spTgt>
                                        </p:tgtEl>
                                        <p:attrNameLst>
                                          <p:attrName>ppt_x</p:attrName>
                                        </p:attrNameLst>
                                      </p:cBhvr>
                                      <p:tavLst>
                                        <p:tav tm="0">
                                          <p:val>
                                            <p:strVal val="#ppt_x"/>
                                          </p:val>
                                        </p:tav>
                                        <p:tav tm="100000">
                                          <p:val>
                                            <p:strVal val="#ppt_x"/>
                                          </p:val>
                                        </p:tav>
                                      </p:tavLst>
                                    </p:anim>
                                    <p:anim calcmode="lin" valueType="num">
                                      <p:cBhvr>
                                        <p:cTn id="71" dur="1000" fill="hold"/>
                                        <p:tgtEl>
                                          <p:spTgt spid="76">
                                            <p:bg/>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fade">
                                      <p:cBhvr>
                                        <p:cTn id="76" dur="1000"/>
                                        <p:tgtEl>
                                          <p:spTgt spid="76">
                                            <p:txEl>
                                              <p:pRg st="0" end="0"/>
                                            </p:txEl>
                                          </p:spTgt>
                                        </p:tgtEl>
                                      </p:cBhvr>
                                    </p:animEffect>
                                    <p:anim calcmode="lin" valueType="num">
                                      <p:cBhvr>
                                        <p:cTn id="77" dur="1000" fill="hold"/>
                                        <p:tgtEl>
                                          <p:spTgt spid="76">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76">
                                            <p:txEl>
                                              <p:pRg st="1" end="1"/>
                                            </p:txEl>
                                          </p:spTgt>
                                        </p:tgtEl>
                                        <p:attrNameLst>
                                          <p:attrName>style.visibility</p:attrName>
                                        </p:attrNameLst>
                                      </p:cBhvr>
                                      <p:to>
                                        <p:strVal val="visible"/>
                                      </p:to>
                                    </p:set>
                                    <p:animEffect transition="in" filter="fade">
                                      <p:cBhvr>
                                        <p:cTn id="83" dur="1000"/>
                                        <p:tgtEl>
                                          <p:spTgt spid="76">
                                            <p:txEl>
                                              <p:pRg st="1" end="1"/>
                                            </p:txEl>
                                          </p:spTgt>
                                        </p:tgtEl>
                                      </p:cBhvr>
                                    </p:animEffect>
                                    <p:anim calcmode="lin" valueType="num">
                                      <p:cBhvr>
                                        <p:cTn id="84" dur="1000" fill="hold"/>
                                        <p:tgtEl>
                                          <p:spTgt spid="76">
                                            <p:txEl>
                                              <p:pRg st="1" end="1"/>
                                            </p:txEl>
                                          </p:spTgt>
                                        </p:tgtEl>
                                        <p:attrNameLst>
                                          <p:attrName>ppt_x</p:attrName>
                                        </p:attrNameLst>
                                      </p:cBhvr>
                                      <p:tavLst>
                                        <p:tav tm="0">
                                          <p:val>
                                            <p:strVal val="#ppt_x"/>
                                          </p:val>
                                        </p:tav>
                                        <p:tav tm="100000">
                                          <p:val>
                                            <p:strVal val="#ppt_x"/>
                                          </p:val>
                                        </p:tav>
                                      </p:tavLst>
                                    </p:anim>
                                    <p:anim calcmode="lin" valueType="num">
                                      <p:cBhvr>
                                        <p:cTn id="85" dur="1000" fill="hold"/>
                                        <p:tgtEl>
                                          <p:spTgt spid="7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76">
                                            <p:txEl>
                                              <p:pRg st="2" end="2"/>
                                            </p:txEl>
                                          </p:spTgt>
                                        </p:tgtEl>
                                        <p:attrNameLst>
                                          <p:attrName>style.visibility</p:attrName>
                                        </p:attrNameLst>
                                      </p:cBhvr>
                                      <p:to>
                                        <p:strVal val="visible"/>
                                      </p:to>
                                    </p:set>
                                    <p:animEffect transition="in" filter="fade">
                                      <p:cBhvr>
                                        <p:cTn id="90" dur="1000"/>
                                        <p:tgtEl>
                                          <p:spTgt spid="76">
                                            <p:txEl>
                                              <p:pRg st="2" end="2"/>
                                            </p:txEl>
                                          </p:spTgt>
                                        </p:tgtEl>
                                      </p:cBhvr>
                                    </p:animEffect>
                                    <p:anim calcmode="lin" valueType="num">
                                      <p:cBhvr>
                                        <p:cTn id="91" dur="1000" fill="hold"/>
                                        <p:tgtEl>
                                          <p:spTgt spid="76">
                                            <p:txEl>
                                              <p:pRg st="2" end="2"/>
                                            </p:txEl>
                                          </p:spTgt>
                                        </p:tgtEl>
                                        <p:attrNameLst>
                                          <p:attrName>ppt_x</p:attrName>
                                        </p:attrNameLst>
                                      </p:cBhvr>
                                      <p:tavLst>
                                        <p:tav tm="0">
                                          <p:val>
                                            <p:strVal val="#ppt_x"/>
                                          </p:val>
                                        </p:tav>
                                        <p:tav tm="100000">
                                          <p:val>
                                            <p:strVal val="#ppt_x"/>
                                          </p:val>
                                        </p:tav>
                                      </p:tavLst>
                                    </p:anim>
                                    <p:anim calcmode="lin" valueType="num">
                                      <p:cBhvr>
                                        <p:cTn id="92" dur="1000" fill="hold"/>
                                        <p:tgtEl>
                                          <p:spTgt spid="7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76">
                                            <p:txEl>
                                              <p:pRg st="3" end="3"/>
                                            </p:txEl>
                                          </p:spTgt>
                                        </p:tgtEl>
                                        <p:attrNameLst>
                                          <p:attrName>style.visibility</p:attrName>
                                        </p:attrNameLst>
                                      </p:cBhvr>
                                      <p:to>
                                        <p:strVal val="visible"/>
                                      </p:to>
                                    </p:set>
                                    <p:animEffect transition="in" filter="fade">
                                      <p:cBhvr>
                                        <p:cTn id="97" dur="1000"/>
                                        <p:tgtEl>
                                          <p:spTgt spid="76">
                                            <p:txEl>
                                              <p:pRg st="3" end="3"/>
                                            </p:txEl>
                                          </p:spTgt>
                                        </p:tgtEl>
                                      </p:cBhvr>
                                    </p:animEffect>
                                    <p:anim calcmode="lin" valueType="num">
                                      <p:cBhvr>
                                        <p:cTn id="98" dur="1000" fill="hold"/>
                                        <p:tgtEl>
                                          <p:spTgt spid="76">
                                            <p:txEl>
                                              <p:pRg st="3" end="3"/>
                                            </p:txEl>
                                          </p:spTgt>
                                        </p:tgtEl>
                                        <p:attrNameLst>
                                          <p:attrName>ppt_x</p:attrName>
                                        </p:attrNameLst>
                                      </p:cBhvr>
                                      <p:tavLst>
                                        <p:tav tm="0">
                                          <p:val>
                                            <p:strVal val="#ppt_x"/>
                                          </p:val>
                                        </p:tav>
                                        <p:tav tm="100000">
                                          <p:val>
                                            <p:strVal val="#ppt_x"/>
                                          </p:val>
                                        </p:tav>
                                      </p:tavLst>
                                    </p:anim>
                                    <p:anim calcmode="lin" valueType="num">
                                      <p:cBhvr>
                                        <p:cTn id="99" dur="1000" fill="hold"/>
                                        <p:tgtEl>
                                          <p:spTgt spid="7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0" grpId="0" build="p" animBg="1"/>
      <p:bldP spid="76" grpId="0" build="p" animBg="1"/>
      <p:bldP spid="54" grpId="0" animBg="1"/>
      <p:bldP spid="21"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4BDA5F5-DA34-4AB6-8F65-743A22C70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84" descr="Đất Mũi Cà Mau">
            <a:extLst>
              <a:ext uri="{FF2B5EF4-FFF2-40B4-BE49-F238E27FC236}">
                <a16:creationId xmlns:a16="http://schemas.microsoft.com/office/drawing/2014/main" id="{1D67E24B-9673-4838-9087-0BB97CF78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247"/>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0" descr="Đồng bằng sông Cửu Long có 10 điểm du lịch tiêu biểu được công nhận">
            <a:extLst>
              <a:ext uri="{FF2B5EF4-FFF2-40B4-BE49-F238E27FC236}">
                <a16:creationId xmlns:a16="http://schemas.microsoft.com/office/drawing/2014/main" id="{DE628D0D-2299-4ABB-96CA-BF80EECB903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t="4012" r="2" b="2"/>
          <a:stretch/>
        </p:blipFill>
        <p:spPr bwMode="auto">
          <a:xfrm>
            <a:off x="8195999" y="169254"/>
            <a:ext cx="3826711" cy="20661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0" descr="mon_an_dong_bang_song_cuu_long_3">
            <a:extLst>
              <a:ext uri="{FF2B5EF4-FFF2-40B4-BE49-F238E27FC236}">
                <a16:creationId xmlns:a16="http://schemas.microsoft.com/office/drawing/2014/main" id="{4E8339C6-FF60-44A6-862F-9FAB3F1CA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7" r="16492" b="3"/>
          <a:stretch/>
        </p:blipFill>
        <p:spPr bwMode="auto">
          <a:xfrm>
            <a:off x="191087" y="4070780"/>
            <a:ext cx="3808694" cy="26240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2" descr="Làng nổi Tân Lập, Long An">
            <a:extLst>
              <a:ext uri="{FF2B5EF4-FFF2-40B4-BE49-F238E27FC236}">
                <a16:creationId xmlns:a16="http://schemas.microsoft.com/office/drawing/2014/main" id="{0FF7B8B0-E9ED-4D26-80A4-D302978D847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t="8050" r="-5" b="878"/>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8" descr="mon_an_dong_bang_song_cuu_long_2">
            <a:extLst>
              <a:ext uri="{FF2B5EF4-FFF2-40B4-BE49-F238E27FC236}">
                <a16:creationId xmlns:a16="http://schemas.microsoft.com/office/drawing/2014/main" id="{7C01E4AD-2DB7-43FC-9B53-13839D0454F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r="2" b="3729"/>
          <a:stretch/>
        </p:blipFill>
        <p:spPr bwMode="auto">
          <a:xfrm>
            <a:off x="8208234" y="2474411"/>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6" descr="mon_an_dong_bang_song_cuu_long">
            <a:extLst>
              <a:ext uri="{FF2B5EF4-FFF2-40B4-BE49-F238E27FC236}">
                <a16:creationId xmlns:a16="http://schemas.microsoft.com/office/drawing/2014/main" id="{E357E73A-884C-40E9-8BE1-8A706FD3B53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r="2" b="3980"/>
          <a:stretch/>
        </p:blipFill>
        <p:spPr bwMode="auto">
          <a:xfrm>
            <a:off x="8193994" y="4620643"/>
            <a:ext cx="3826711" cy="2066908"/>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96" descr="Lễ hội đua ghe Ngo Đồng bằng sông Cửu Long lần thứ II năm 2015 | Báo ảnh  Dân tộc và Miền núi">
            <a:extLst>
              <a:ext uri="{FF2B5EF4-FFF2-40B4-BE49-F238E27FC236}">
                <a16:creationId xmlns:a16="http://schemas.microsoft.com/office/drawing/2014/main" id="{22F1EE52-C761-4462-B2D9-176480CD2C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B59AE33F-D426-4244-8B82-65A5F21917F8}"/>
              </a:ext>
            </a:extLst>
          </p:cNvPr>
          <p:cNvSpPr txBox="1"/>
          <p:nvPr/>
        </p:nvSpPr>
        <p:spPr>
          <a:xfrm>
            <a:off x="5519057" y="3408977"/>
            <a:ext cx="2264634"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MŨI CÀ MAU</a:t>
            </a:r>
            <a:endParaRPr lang="en-US">
              <a:solidFill>
                <a:schemeClr val="bg1"/>
              </a:solidFill>
            </a:endParaRPr>
          </a:p>
        </p:txBody>
      </p:sp>
      <p:sp>
        <p:nvSpPr>
          <p:cNvPr id="29" name="TextBox 28">
            <a:extLst>
              <a:ext uri="{FF2B5EF4-FFF2-40B4-BE49-F238E27FC236}">
                <a16:creationId xmlns:a16="http://schemas.microsoft.com/office/drawing/2014/main" id="{CEAD2ABE-83BC-40D4-8715-1D89CA81403F}"/>
              </a:ext>
            </a:extLst>
          </p:cNvPr>
          <p:cNvSpPr txBox="1"/>
          <p:nvPr/>
        </p:nvSpPr>
        <p:spPr>
          <a:xfrm>
            <a:off x="8564013" y="170449"/>
            <a:ext cx="3456692"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RỪNG TRÀM TRÀ SƯ</a:t>
            </a:r>
            <a:endParaRPr lang="en-US">
              <a:solidFill>
                <a:schemeClr val="bg1"/>
              </a:solidFill>
            </a:endParaRPr>
          </a:p>
        </p:txBody>
      </p:sp>
      <p:sp>
        <p:nvSpPr>
          <p:cNvPr id="30" name="TextBox 29">
            <a:extLst>
              <a:ext uri="{FF2B5EF4-FFF2-40B4-BE49-F238E27FC236}">
                <a16:creationId xmlns:a16="http://schemas.microsoft.com/office/drawing/2014/main" id="{CF523EF0-D494-4BE3-B85B-27AF96C8B2EA}"/>
              </a:ext>
            </a:extLst>
          </p:cNvPr>
          <p:cNvSpPr txBox="1"/>
          <p:nvPr/>
        </p:nvSpPr>
        <p:spPr>
          <a:xfrm>
            <a:off x="4352440" y="6183532"/>
            <a:ext cx="3483825" cy="461665"/>
          </a:xfrm>
          <a:prstGeom prst="rect">
            <a:avLst/>
          </a:prstGeom>
          <a:noFill/>
        </p:spPr>
        <p:txBody>
          <a:bodyPr wrap="square">
            <a:spAutoFit/>
          </a:bodyPr>
          <a:lstStyle/>
          <a:p>
            <a:r>
              <a:rPr lang="en-US" sz="2400">
                <a:solidFill>
                  <a:schemeClr val="bg1"/>
                </a:solidFill>
                <a:latin typeface="#9Slide07 IcielBC Cubano Normal" panose="00000500000000000000" pitchFamily="2" charset="0"/>
                <a:ea typeface="微软雅黑"/>
              </a:rPr>
              <a:t>LÀNG NỔI TÂN LẬP</a:t>
            </a:r>
            <a:endParaRPr lang="en-US" sz="1600">
              <a:solidFill>
                <a:schemeClr val="bg1"/>
              </a:solidFill>
            </a:endParaRPr>
          </a:p>
        </p:txBody>
      </p:sp>
      <p:sp>
        <p:nvSpPr>
          <p:cNvPr id="31" name="TextBox 30">
            <a:extLst>
              <a:ext uri="{FF2B5EF4-FFF2-40B4-BE49-F238E27FC236}">
                <a16:creationId xmlns:a16="http://schemas.microsoft.com/office/drawing/2014/main" id="{DFEF3800-4AFD-4ADD-B2DF-E6D9641C788D}"/>
              </a:ext>
            </a:extLst>
          </p:cNvPr>
          <p:cNvSpPr txBox="1"/>
          <p:nvPr/>
        </p:nvSpPr>
        <p:spPr>
          <a:xfrm>
            <a:off x="1267071" y="4158978"/>
            <a:ext cx="2020415" cy="461665"/>
          </a:xfrm>
          <a:prstGeom prst="rect">
            <a:avLst/>
          </a:prstGeom>
          <a:noFill/>
        </p:spPr>
        <p:txBody>
          <a:bodyPr wrap="square">
            <a:spAutoFit/>
          </a:bodyPr>
          <a:lstStyle/>
          <a:p>
            <a:r>
              <a:rPr lang="en-US" sz="2400">
                <a:solidFill>
                  <a:schemeClr val="bg1"/>
                </a:solidFill>
                <a:latin typeface="#9Slide07 IcielBC Cubano Normal" panose="00000500000000000000" pitchFamily="2" charset="0"/>
                <a:ea typeface="微软雅黑"/>
              </a:rPr>
              <a:t>BÁNH XÈO</a:t>
            </a:r>
            <a:endParaRPr lang="en-US" sz="1600">
              <a:solidFill>
                <a:schemeClr val="bg1"/>
              </a:solidFill>
            </a:endParaRPr>
          </a:p>
        </p:txBody>
      </p:sp>
      <p:sp>
        <p:nvSpPr>
          <p:cNvPr id="32" name="TextBox 31">
            <a:extLst>
              <a:ext uri="{FF2B5EF4-FFF2-40B4-BE49-F238E27FC236}">
                <a16:creationId xmlns:a16="http://schemas.microsoft.com/office/drawing/2014/main" id="{3D982EE9-1205-4E43-9439-2720350865A7}"/>
              </a:ext>
            </a:extLst>
          </p:cNvPr>
          <p:cNvSpPr txBox="1"/>
          <p:nvPr/>
        </p:nvSpPr>
        <p:spPr>
          <a:xfrm>
            <a:off x="8222930" y="4070780"/>
            <a:ext cx="1884419" cy="461665"/>
          </a:xfrm>
          <a:prstGeom prst="rect">
            <a:avLst/>
          </a:prstGeom>
          <a:solidFill>
            <a:schemeClr val="tx2"/>
          </a:solidFill>
        </p:spPr>
        <p:txBody>
          <a:bodyPr wrap="square">
            <a:spAutoFit/>
          </a:bodyPr>
          <a:lstStyle/>
          <a:p>
            <a:r>
              <a:rPr lang="en-US" sz="2400">
                <a:solidFill>
                  <a:schemeClr val="bg1"/>
                </a:solidFill>
                <a:latin typeface="#9Slide07 IcielBC Cubano Normal" panose="00000500000000000000" pitchFamily="2" charset="0"/>
                <a:ea typeface="微软雅黑"/>
              </a:rPr>
              <a:t>LẨU CÁ LINH</a:t>
            </a:r>
            <a:endParaRPr lang="en-US" sz="1600">
              <a:solidFill>
                <a:schemeClr val="bg1"/>
              </a:solidFill>
            </a:endParaRPr>
          </a:p>
        </p:txBody>
      </p:sp>
      <p:sp>
        <p:nvSpPr>
          <p:cNvPr id="33" name="TextBox 32">
            <a:extLst>
              <a:ext uri="{FF2B5EF4-FFF2-40B4-BE49-F238E27FC236}">
                <a16:creationId xmlns:a16="http://schemas.microsoft.com/office/drawing/2014/main" id="{87A01905-ECB2-408E-9168-3B93AAC68EE2}"/>
              </a:ext>
            </a:extLst>
          </p:cNvPr>
          <p:cNvSpPr txBox="1"/>
          <p:nvPr/>
        </p:nvSpPr>
        <p:spPr>
          <a:xfrm>
            <a:off x="10008075" y="6109497"/>
            <a:ext cx="1884419" cy="461665"/>
          </a:xfrm>
          <a:prstGeom prst="rect">
            <a:avLst/>
          </a:prstGeom>
          <a:solidFill>
            <a:schemeClr val="tx2"/>
          </a:solidFill>
        </p:spPr>
        <p:txBody>
          <a:bodyPr wrap="square">
            <a:spAutoFit/>
          </a:bodyPr>
          <a:lstStyle/>
          <a:p>
            <a:r>
              <a:rPr lang="en-US" sz="2400">
                <a:solidFill>
                  <a:schemeClr val="bg1"/>
                </a:solidFill>
                <a:latin typeface="#9Slide07 IcielBC Cubano Normal" panose="00000500000000000000" pitchFamily="2" charset="0"/>
                <a:ea typeface="微软雅黑"/>
              </a:rPr>
              <a:t>GỎI SẦU ĐÂU</a:t>
            </a:r>
            <a:endParaRPr lang="en-US" sz="1600">
              <a:solidFill>
                <a:schemeClr val="bg1"/>
              </a:solidFill>
            </a:endParaRPr>
          </a:p>
        </p:txBody>
      </p:sp>
    </p:spTree>
    <p:extLst>
      <p:ext uri="{BB962C8B-B14F-4D97-AF65-F5344CB8AC3E}">
        <p14:creationId xmlns:p14="http://schemas.microsoft.com/office/powerpoint/2010/main" val="3988164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999"/>
                                          </p:stCondLst>
                                        </p:cTn>
                                        <p:tgtEl>
                                          <p:spTgt spid="12"/>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1999"/>
                                          </p:stCondLst>
                                        </p:cTn>
                                        <p:tgtEl>
                                          <p:spTgt spid="28"/>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1999"/>
                                          </p:stCondLst>
                                        </p:cTn>
                                        <p:tgtEl>
                                          <p:spTgt spid="22"/>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grpId="0" nodeType="afterEffect">
                                  <p:stCondLst>
                                    <p:cond delay="0"/>
                                  </p:stCondLst>
                                  <p:childTnLst>
                                    <p:set>
                                      <p:cBhvr>
                                        <p:cTn id="15" dur="1" fill="hold">
                                          <p:stCondLst>
                                            <p:cond delay="1999"/>
                                          </p:stCondLst>
                                        </p:cTn>
                                        <p:tgtEl>
                                          <p:spTgt spid="29"/>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0"/>
                                  </p:stCondLst>
                                  <p:childTnLst>
                                    <p:set>
                                      <p:cBhvr>
                                        <p:cTn id="18" dur="1" fill="hold">
                                          <p:stCondLst>
                                            <p:cond delay="1999"/>
                                          </p:stCondLst>
                                        </p:cTn>
                                        <p:tgtEl>
                                          <p:spTgt spid="23"/>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grpId="0" nodeType="afterEffect">
                                  <p:stCondLst>
                                    <p:cond delay="0"/>
                                  </p:stCondLst>
                                  <p:childTnLst>
                                    <p:set>
                                      <p:cBhvr>
                                        <p:cTn id="21" dur="1" fill="hold">
                                          <p:stCondLst>
                                            <p:cond delay="1999"/>
                                          </p:stCondLst>
                                        </p:cTn>
                                        <p:tgtEl>
                                          <p:spTgt spid="31"/>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0"/>
                                  </p:stCondLst>
                                  <p:childTnLst>
                                    <p:set>
                                      <p:cBhvr>
                                        <p:cTn id="24" dur="1" fill="hold">
                                          <p:stCondLst>
                                            <p:cond delay="1999"/>
                                          </p:stCondLst>
                                        </p:cTn>
                                        <p:tgtEl>
                                          <p:spTgt spid="24"/>
                                        </p:tgtEl>
                                        <p:attrNameLst>
                                          <p:attrName>style.visibility</p:attrName>
                                        </p:attrNameLst>
                                      </p:cBhvr>
                                      <p:to>
                                        <p:strVal val="visible"/>
                                      </p:to>
                                    </p:set>
                                  </p:childTnLst>
                                </p:cTn>
                              </p:par>
                            </p:childTnLst>
                          </p:cTn>
                        </p:par>
                        <p:par>
                          <p:cTn id="25" fill="hold">
                            <p:stCondLst>
                              <p:cond delay="14000"/>
                            </p:stCondLst>
                            <p:childTnLst>
                              <p:par>
                                <p:cTn id="26" presetID="1" presetClass="entr" presetSubtype="0" fill="hold" grpId="0" nodeType="afterEffect">
                                  <p:stCondLst>
                                    <p:cond delay="0"/>
                                  </p:stCondLst>
                                  <p:childTnLst>
                                    <p:set>
                                      <p:cBhvr>
                                        <p:cTn id="27" dur="1" fill="hold">
                                          <p:stCondLst>
                                            <p:cond delay="1999"/>
                                          </p:stCondLst>
                                        </p:cTn>
                                        <p:tgtEl>
                                          <p:spTgt spid="30"/>
                                        </p:tgtEl>
                                        <p:attrNameLst>
                                          <p:attrName>style.visibility</p:attrName>
                                        </p:attrNameLst>
                                      </p:cBhvr>
                                      <p:to>
                                        <p:strVal val="visible"/>
                                      </p:to>
                                    </p:set>
                                  </p:childTnLst>
                                </p:cTn>
                              </p:par>
                            </p:childTnLst>
                          </p:cTn>
                        </p:par>
                        <p:par>
                          <p:cTn id="28" fill="hold">
                            <p:stCondLst>
                              <p:cond delay="16000"/>
                            </p:stCondLst>
                            <p:childTnLst>
                              <p:par>
                                <p:cTn id="29" presetID="1" presetClass="entr" presetSubtype="0" fill="hold" nodeType="afterEffect">
                                  <p:stCondLst>
                                    <p:cond delay="0"/>
                                  </p:stCondLst>
                                  <p:childTnLst>
                                    <p:set>
                                      <p:cBhvr>
                                        <p:cTn id="30" dur="1" fill="hold">
                                          <p:stCondLst>
                                            <p:cond delay="1999"/>
                                          </p:stCondLst>
                                        </p:cTn>
                                        <p:tgtEl>
                                          <p:spTgt spid="25"/>
                                        </p:tgtEl>
                                        <p:attrNameLst>
                                          <p:attrName>style.visibility</p:attrName>
                                        </p:attrNameLst>
                                      </p:cBhvr>
                                      <p:to>
                                        <p:strVal val="visible"/>
                                      </p:to>
                                    </p:set>
                                  </p:childTnLst>
                                </p:cTn>
                              </p:par>
                            </p:childTnLst>
                          </p:cTn>
                        </p:par>
                        <p:par>
                          <p:cTn id="31" fill="hold">
                            <p:stCondLst>
                              <p:cond delay="18000"/>
                            </p:stCondLst>
                            <p:childTnLst>
                              <p:par>
                                <p:cTn id="32" presetID="1" presetClass="entr" presetSubtype="0" fill="hold" grpId="0" nodeType="afterEffect">
                                  <p:stCondLst>
                                    <p:cond delay="0"/>
                                  </p:stCondLst>
                                  <p:childTnLst>
                                    <p:set>
                                      <p:cBhvr>
                                        <p:cTn id="33" dur="1" fill="hold">
                                          <p:stCondLst>
                                            <p:cond delay="1999"/>
                                          </p:stCondLst>
                                        </p:cTn>
                                        <p:tgtEl>
                                          <p:spTgt spid="32"/>
                                        </p:tgtEl>
                                        <p:attrNameLst>
                                          <p:attrName>style.visibility</p:attrName>
                                        </p:attrNameLst>
                                      </p:cBhvr>
                                      <p:to>
                                        <p:strVal val="visible"/>
                                      </p:to>
                                    </p:set>
                                  </p:childTnLst>
                                </p:cTn>
                              </p:par>
                            </p:childTnLst>
                          </p:cTn>
                        </p:par>
                        <p:par>
                          <p:cTn id="34" fill="hold">
                            <p:stCondLst>
                              <p:cond delay="20000"/>
                            </p:stCondLst>
                            <p:childTnLst>
                              <p:par>
                                <p:cTn id="35" presetID="1" presetClass="entr" presetSubtype="0" fill="hold" nodeType="afterEffect">
                                  <p:stCondLst>
                                    <p:cond delay="0"/>
                                  </p:stCondLst>
                                  <p:childTnLst>
                                    <p:set>
                                      <p:cBhvr>
                                        <p:cTn id="36" dur="1" fill="hold">
                                          <p:stCondLst>
                                            <p:cond delay="1999"/>
                                          </p:stCondLst>
                                        </p:cTn>
                                        <p:tgtEl>
                                          <p:spTgt spid="26"/>
                                        </p:tgtEl>
                                        <p:attrNameLst>
                                          <p:attrName>style.visibility</p:attrName>
                                        </p:attrNameLst>
                                      </p:cBhvr>
                                      <p:to>
                                        <p:strVal val="visible"/>
                                      </p:to>
                                    </p:set>
                                  </p:childTnLst>
                                </p:cTn>
                              </p:par>
                            </p:childTnLst>
                          </p:cTn>
                        </p:par>
                        <p:par>
                          <p:cTn id="37" fill="hold">
                            <p:stCondLst>
                              <p:cond delay="22000"/>
                            </p:stCondLst>
                            <p:childTnLst>
                              <p:par>
                                <p:cTn id="38" presetID="1" presetClass="entr" presetSubtype="0" fill="hold" grpId="0" nodeType="afterEffect">
                                  <p:stCondLst>
                                    <p:cond delay="0"/>
                                  </p:stCondLst>
                                  <p:childTnLst>
                                    <p:set>
                                      <p:cBhvr>
                                        <p:cTn id="39" dur="1" fill="hold">
                                          <p:stCondLst>
                                            <p:cond delay="19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animBg="1"/>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EE9A852-1030-475E-838C-B13669AD4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0" descr="Lễ hội miếu Bà Chúa Xứ núi Sam">
            <a:extLst>
              <a:ext uri="{FF2B5EF4-FFF2-40B4-BE49-F238E27FC236}">
                <a16:creationId xmlns:a16="http://schemas.microsoft.com/office/drawing/2014/main" id="{76FE2960-F635-4263-986E-0577A80F180E}"/>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t="12659" r="2" b="2"/>
          <a:stretch/>
        </p:blipFill>
        <p:spPr bwMode="auto">
          <a:xfrm>
            <a:off x="2295" y="10"/>
            <a:ext cx="7493441" cy="45159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4">
            <a:extLst>
              <a:ext uri="{FF2B5EF4-FFF2-40B4-BE49-F238E27FC236}">
                <a16:creationId xmlns:a16="http://schemas.microsoft.com/office/drawing/2014/main" id="{6E966038-9D21-4F76-B108-38C80C79CF6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t="21998" r="2" b="7015"/>
          <a:stretch/>
        </p:blipFill>
        <p:spPr bwMode="auto">
          <a:xfrm>
            <a:off x="7581163" y="-1"/>
            <a:ext cx="4607118" cy="21830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8" descr="Nghệ thuật Đờn ca tài tử Nam bộ">
            <a:extLst>
              <a:ext uri="{FF2B5EF4-FFF2-40B4-BE49-F238E27FC236}">
                <a16:creationId xmlns:a16="http://schemas.microsoft.com/office/drawing/2014/main" id="{3F53502A-AF83-4641-9967-44EC8C1DE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79" b="-3"/>
          <a:stretch/>
        </p:blipFill>
        <p:spPr bwMode="auto">
          <a:xfrm>
            <a:off x="7581165" y="2274491"/>
            <a:ext cx="4601105" cy="22414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6">
            <a:extLst>
              <a:ext uri="{FF2B5EF4-FFF2-40B4-BE49-F238E27FC236}">
                <a16:creationId xmlns:a16="http://schemas.microsoft.com/office/drawing/2014/main" id="{AAD4A429-0956-4B3C-93CA-92C60EDAD74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t="4390" r="5" b="5"/>
          <a:stretch/>
        </p:blipFill>
        <p:spPr bwMode="auto">
          <a:xfrm>
            <a:off x="-3717" y="4607392"/>
            <a:ext cx="3707011" cy="22506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2">
            <a:extLst>
              <a:ext uri="{FF2B5EF4-FFF2-40B4-BE49-F238E27FC236}">
                <a16:creationId xmlns:a16="http://schemas.microsoft.com/office/drawing/2014/main" id="{9A1416DE-9AC9-4635-9885-E3ECF8E8654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r="-5" b="7357"/>
          <a:stretch/>
        </p:blipFill>
        <p:spPr bwMode="auto">
          <a:xfrm>
            <a:off x="3794735" y="4607393"/>
            <a:ext cx="3694988" cy="22506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0">
            <a:extLst>
              <a:ext uri="{FF2B5EF4-FFF2-40B4-BE49-F238E27FC236}">
                <a16:creationId xmlns:a16="http://schemas.microsoft.com/office/drawing/2014/main" id="{5A29F319-5628-430F-9AD3-C890FA51E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9143" b="7389"/>
          <a:stretch/>
        </p:blipFill>
        <p:spPr bwMode="auto">
          <a:xfrm>
            <a:off x="7581164" y="4607392"/>
            <a:ext cx="4595097" cy="2250608"/>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96" descr="Lễ hội đua ghe Ngo Đồng bằng sông Cửu Long lần thứ II năm 2015 | Báo ảnh  Dân tộc và Miền núi">
            <a:extLst>
              <a:ext uri="{FF2B5EF4-FFF2-40B4-BE49-F238E27FC236}">
                <a16:creationId xmlns:a16="http://schemas.microsoft.com/office/drawing/2014/main" id="{22F1EE52-C761-4462-B2D9-176480CD2C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B59AE33F-D426-4244-8B82-65A5F21917F8}"/>
              </a:ext>
            </a:extLst>
          </p:cNvPr>
          <p:cNvSpPr txBox="1"/>
          <p:nvPr/>
        </p:nvSpPr>
        <p:spPr>
          <a:xfrm>
            <a:off x="4568122" y="3992734"/>
            <a:ext cx="2970327"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VÍA BÀ CHÚA XỨ</a:t>
            </a:r>
            <a:endParaRPr lang="en-US">
              <a:solidFill>
                <a:schemeClr val="bg1"/>
              </a:solidFill>
            </a:endParaRPr>
          </a:p>
        </p:txBody>
      </p:sp>
      <p:sp>
        <p:nvSpPr>
          <p:cNvPr id="29" name="TextBox 28">
            <a:extLst>
              <a:ext uri="{FF2B5EF4-FFF2-40B4-BE49-F238E27FC236}">
                <a16:creationId xmlns:a16="http://schemas.microsoft.com/office/drawing/2014/main" id="{CEAD2ABE-83BC-40D4-8715-1D89CA81403F}"/>
              </a:ext>
            </a:extLst>
          </p:cNvPr>
          <p:cNvSpPr txBox="1"/>
          <p:nvPr/>
        </p:nvSpPr>
        <p:spPr>
          <a:xfrm>
            <a:off x="9800131" y="1659833"/>
            <a:ext cx="2376130" cy="523220"/>
          </a:xfrm>
          <a:prstGeom prst="rect">
            <a:avLst/>
          </a:prstGeom>
          <a:solidFill>
            <a:schemeClr val="tx2"/>
          </a:solidFill>
        </p:spPr>
        <p:txBody>
          <a:bodyPr wrap="square">
            <a:spAutoFit/>
          </a:bodyPr>
          <a:lstStyle/>
          <a:p>
            <a:r>
              <a:rPr lang="en-US" sz="2800">
                <a:solidFill>
                  <a:schemeClr val="bg1"/>
                </a:solidFill>
                <a:latin typeface="#9Slide07 IcielBC Cubano Normal" panose="00000500000000000000" pitchFamily="2" charset="0"/>
                <a:ea typeface="微软雅黑"/>
              </a:rPr>
              <a:t>ĐUA GHE NGO</a:t>
            </a:r>
            <a:endParaRPr lang="en-US">
              <a:solidFill>
                <a:schemeClr val="bg1"/>
              </a:solidFill>
            </a:endParaRPr>
          </a:p>
        </p:txBody>
      </p:sp>
      <p:sp>
        <p:nvSpPr>
          <p:cNvPr id="30" name="TextBox 29">
            <a:extLst>
              <a:ext uri="{FF2B5EF4-FFF2-40B4-BE49-F238E27FC236}">
                <a16:creationId xmlns:a16="http://schemas.microsoft.com/office/drawing/2014/main" id="{CF523EF0-D494-4BE3-B85B-27AF96C8B2EA}"/>
              </a:ext>
            </a:extLst>
          </p:cNvPr>
          <p:cNvSpPr txBox="1"/>
          <p:nvPr/>
        </p:nvSpPr>
        <p:spPr>
          <a:xfrm>
            <a:off x="6116401" y="6421752"/>
            <a:ext cx="1373322" cy="461665"/>
          </a:xfrm>
          <a:prstGeom prst="rect">
            <a:avLst/>
          </a:prstGeom>
          <a:solidFill>
            <a:schemeClr val="tx2"/>
          </a:solidFill>
        </p:spPr>
        <p:txBody>
          <a:bodyPr wrap="square">
            <a:spAutoFit/>
          </a:bodyPr>
          <a:lstStyle/>
          <a:p>
            <a:r>
              <a:rPr lang="en-US" sz="2400">
                <a:solidFill>
                  <a:schemeClr val="bg1"/>
                </a:solidFill>
                <a:latin typeface="#9Slide07 IcielBC Cubano Normal" panose="00000500000000000000" pitchFamily="2" charset="0"/>
                <a:ea typeface="微软雅黑"/>
              </a:rPr>
              <a:t>ĐUA BÒ</a:t>
            </a:r>
            <a:endParaRPr lang="en-US" sz="1600">
              <a:solidFill>
                <a:schemeClr val="bg1"/>
              </a:solidFill>
            </a:endParaRPr>
          </a:p>
        </p:txBody>
      </p:sp>
      <p:sp>
        <p:nvSpPr>
          <p:cNvPr id="35" name="TextBox 34">
            <a:extLst>
              <a:ext uri="{FF2B5EF4-FFF2-40B4-BE49-F238E27FC236}">
                <a16:creationId xmlns:a16="http://schemas.microsoft.com/office/drawing/2014/main" id="{FCA4CFA5-1A62-4BF3-A50C-8F70C00B4EE5}"/>
              </a:ext>
            </a:extLst>
          </p:cNvPr>
          <p:cNvSpPr txBox="1"/>
          <p:nvPr/>
        </p:nvSpPr>
        <p:spPr>
          <a:xfrm>
            <a:off x="9492343" y="3992734"/>
            <a:ext cx="2660742" cy="523220"/>
          </a:xfrm>
          <a:prstGeom prst="rect">
            <a:avLst/>
          </a:prstGeom>
          <a:solidFill>
            <a:schemeClr val="tx2"/>
          </a:solidFill>
        </p:spPr>
        <p:txBody>
          <a:bodyPr wrap="square">
            <a:spAutoFit/>
          </a:bodyPr>
          <a:lstStyle/>
          <a:p>
            <a:r>
              <a:rPr lang="en-US" sz="2800">
                <a:solidFill>
                  <a:schemeClr val="bg1"/>
                </a:solidFill>
                <a:latin typeface="#9Slide07 IcielBC Cubano Normal" panose="00000500000000000000" pitchFamily="2" charset="0"/>
                <a:ea typeface="微软雅黑"/>
              </a:rPr>
              <a:t>ĐỜN CA TÀI TỬ</a:t>
            </a:r>
            <a:endParaRPr lang="en-US">
              <a:solidFill>
                <a:schemeClr val="bg1"/>
              </a:solidFill>
            </a:endParaRPr>
          </a:p>
        </p:txBody>
      </p:sp>
      <p:sp>
        <p:nvSpPr>
          <p:cNvPr id="36" name="TextBox 35">
            <a:extLst>
              <a:ext uri="{FF2B5EF4-FFF2-40B4-BE49-F238E27FC236}">
                <a16:creationId xmlns:a16="http://schemas.microsoft.com/office/drawing/2014/main" id="{A13C0E3A-6729-4F46-A87A-1F76E5969882}"/>
              </a:ext>
            </a:extLst>
          </p:cNvPr>
          <p:cNvSpPr txBox="1"/>
          <p:nvPr/>
        </p:nvSpPr>
        <p:spPr>
          <a:xfrm>
            <a:off x="9488506" y="6334779"/>
            <a:ext cx="2660742"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NGHINH ÔNG</a:t>
            </a:r>
            <a:endParaRPr lang="en-US">
              <a:solidFill>
                <a:schemeClr val="bg1"/>
              </a:solidFill>
            </a:endParaRPr>
          </a:p>
        </p:txBody>
      </p:sp>
      <p:sp>
        <p:nvSpPr>
          <p:cNvPr id="37" name="TextBox 36">
            <a:extLst>
              <a:ext uri="{FF2B5EF4-FFF2-40B4-BE49-F238E27FC236}">
                <a16:creationId xmlns:a16="http://schemas.microsoft.com/office/drawing/2014/main" id="{2E2ABD69-D7A0-420E-8A92-9D87FBACA744}"/>
              </a:ext>
            </a:extLst>
          </p:cNvPr>
          <p:cNvSpPr txBox="1"/>
          <p:nvPr/>
        </p:nvSpPr>
        <p:spPr>
          <a:xfrm>
            <a:off x="42752" y="6465294"/>
            <a:ext cx="2020414" cy="461665"/>
          </a:xfrm>
          <a:prstGeom prst="rect">
            <a:avLst/>
          </a:prstGeom>
          <a:noFill/>
        </p:spPr>
        <p:txBody>
          <a:bodyPr wrap="square">
            <a:spAutoFit/>
          </a:bodyPr>
          <a:lstStyle/>
          <a:p>
            <a:r>
              <a:rPr lang="en-US" sz="2400">
                <a:solidFill>
                  <a:schemeClr val="bg1"/>
                </a:solidFill>
                <a:latin typeface="#9Slide07 IcielBC Cubano Normal" panose="00000500000000000000" pitchFamily="2" charset="0"/>
                <a:ea typeface="微软雅黑"/>
              </a:rPr>
              <a:t>Sen Donlta </a:t>
            </a:r>
            <a:endParaRPr lang="en-US" sz="1600">
              <a:solidFill>
                <a:schemeClr val="bg1"/>
              </a:solidFill>
            </a:endParaRPr>
          </a:p>
        </p:txBody>
      </p:sp>
    </p:spTree>
    <p:extLst>
      <p:ext uri="{BB962C8B-B14F-4D97-AF65-F5344CB8AC3E}">
        <p14:creationId xmlns:p14="http://schemas.microsoft.com/office/powerpoint/2010/main" val="21237778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ppt_x"/>
                                          </p:val>
                                        </p:tav>
                                        <p:tav tm="100000">
                                          <p:val>
                                            <p:strVal val="#ppt_x"/>
                                          </p:val>
                                        </p:tav>
                                      </p:tavLst>
                                    </p:anim>
                                    <p:anim calcmode="lin" valueType="num">
                                      <p:cBhvr additive="base">
                                        <p:cTn id="12" dur="20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000" fill="hold"/>
                                        <p:tgtEl>
                                          <p:spTgt spid="18"/>
                                        </p:tgtEl>
                                        <p:attrNameLst>
                                          <p:attrName>ppt_x</p:attrName>
                                        </p:attrNameLst>
                                      </p:cBhvr>
                                      <p:tavLst>
                                        <p:tav tm="0">
                                          <p:val>
                                            <p:strVal val="#ppt_x"/>
                                          </p:val>
                                        </p:tav>
                                        <p:tav tm="100000">
                                          <p:val>
                                            <p:strVal val="#ppt_x"/>
                                          </p:val>
                                        </p:tav>
                                      </p:tavLst>
                                    </p:anim>
                                    <p:anim calcmode="lin" valueType="num">
                                      <p:cBhvr additive="base">
                                        <p:cTn id="17" dur="20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6000"/>
                            </p:stCondLst>
                            <p:childTnLst>
                              <p:par>
                                <p:cTn id="19" presetID="42"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000"/>
                                        <p:tgtEl>
                                          <p:spTgt spid="29"/>
                                        </p:tgtEl>
                                      </p:cBhvr>
                                    </p:animEffect>
                                    <p:anim calcmode="lin" valueType="num">
                                      <p:cBhvr>
                                        <p:cTn id="22" dur="2000" fill="hold"/>
                                        <p:tgtEl>
                                          <p:spTgt spid="29"/>
                                        </p:tgtEl>
                                        <p:attrNameLst>
                                          <p:attrName>ppt_x</p:attrName>
                                        </p:attrNameLst>
                                      </p:cBhvr>
                                      <p:tavLst>
                                        <p:tav tm="0">
                                          <p:val>
                                            <p:strVal val="#ppt_x"/>
                                          </p:val>
                                        </p:tav>
                                        <p:tav tm="100000">
                                          <p:val>
                                            <p:strVal val="#ppt_x"/>
                                          </p:val>
                                        </p:tav>
                                      </p:tavLst>
                                    </p:anim>
                                    <p:anim calcmode="lin" valueType="num">
                                      <p:cBhvr>
                                        <p:cTn id="23" dur="2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16" presetClass="entr" presetSubtype="2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2000"/>
                                        <p:tgtEl>
                                          <p:spTgt spid="19"/>
                                        </p:tgtEl>
                                      </p:cBhvr>
                                    </p:animEffect>
                                  </p:childTnLst>
                                </p:cTn>
                              </p:par>
                            </p:childTnLst>
                          </p:cTn>
                        </p:par>
                        <p:par>
                          <p:cTn id="28" fill="hold">
                            <p:stCondLst>
                              <p:cond delay="10000"/>
                            </p:stCondLst>
                            <p:childTnLst>
                              <p:par>
                                <p:cTn id="29" presetID="42"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2000"/>
                                        <p:tgtEl>
                                          <p:spTgt spid="35"/>
                                        </p:tgtEl>
                                      </p:cBhvr>
                                    </p:animEffect>
                                    <p:anim calcmode="lin" valueType="num">
                                      <p:cBhvr>
                                        <p:cTn id="32" dur="2000" fill="hold"/>
                                        <p:tgtEl>
                                          <p:spTgt spid="35"/>
                                        </p:tgtEl>
                                        <p:attrNameLst>
                                          <p:attrName>ppt_x</p:attrName>
                                        </p:attrNameLst>
                                      </p:cBhvr>
                                      <p:tavLst>
                                        <p:tav tm="0">
                                          <p:val>
                                            <p:strVal val="#ppt_x"/>
                                          </p:val>
                                        </p:tav>
                                        <p:tav tm="100000">
                                          <p:val>
                                            <p:strVal val="#ppt_x"/>
                                          </p:val>
                                        </p:tav>
                                      </p:tavLst>
                                    </p:anim>
                                    <p:anim calcmode="lin" valueType="num">
                                      <p:cBhvr>
                                        <p:cTn id="33" dur="2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12000"/>
                            </p:stCondLst>
                            <p:childTnLst>
                              <p:par>
                                <p:cTn id="35" presetID="21" presetClass="entr" presetSubtype="1"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000"/>
                                        <p:tgtEl>
                                          <p:spTgt spid="20"/>
                                        </p:tgtEl>
                                      </p:cBhvr>
                                    </p:animEffect>
                                  </p:childTnLst>
                                </p:cTn>
                              </p:par>
                            </p:childTnLst>
                          </p:cTn>
                        </p:par>
                        <p:par>
                          <p:cTn id="38" fill="hold">
                            <p:stCondLst>
                              <p:cond delay="14000"/>
                            </p:stCondLst>
                            <p:childTnLst>
                              <p:par>
                                <p:cTn id="39" presetID="22" presetClass="entr" presetSubtype="4"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2000"/>
                                        <p:tgtEl>
                                          <p:spTgt spid="21"/>
                                        </p:tgtEl>
                                      </p:cBhvr>
                                    </p:animEffect>
                                  </p:childTnLst>
                                </p:cTn>
                              </p:par>
                            </p:childTnLst>
                          </p:cTn>
                        </p:par>
                        <p:par>
                          <p:cTn id="42" fill="hold">
                            <p:stCondLst>
                              <p:cond delay="16000"/>
                            </p:stCondLst>
                            <p:childTnLst>
                              <p:par>
                                <p:cTn id="43" presetID="53" presetClass="entr" presetSubtype="1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2000" fill="hold"/>
                                        <p:tgtEl>
                                          <p:spTgt spid="34"/>
                                        </p:tgtEl>
                                        <p:attrNameLst>
                                          <p:attrName>ppt_w</p:attrName>
                                        </p:attrNameLst>
                                      </p:cBhvr>
                                      <p:tavLst>
                                        <p:tav tm="0">
                                          <p:val>
                                            <p:fltVal val="0"/>
                                          </p:val>
                                        </p:tav>
                                        <p:tav tm="100000">
                                          <p:val>
                                            <p:strVal val="#ppt_w"/>
                                          </p:val>
                                        </p:tav>
                                      </p:tavLst>
                                    </p:anim>
                                    <p:anim calcmode="lin" valueType="num">
                                      <p:cBhvr>
                                        <p:cTn id="46" dur="2000" fill="hold"/>
                                        <p:tgtEl>
                                          <p:spTgt spid="34"/>
                                        </p:tgtEl>
                                        <p:attrNameLst>
                                          <p:attrName>ppt_h</p:attrName>
                                        </p:attrNameLst>
                                      </p:cBhvr>
                                      <p:tavLst>
                                        <p:tav tm="0">
                                          <p:val>
                                            <p:fltVal val="0"/>
                                          </p:val>
                                        </p:tav>
                                        <p:tav tm="100000">
                                          <p:val>
                                            <p:strVal val="#ppt_h"/>
                                          </p:val>
                                        </p:tav>
                                      </p:tavLst>
                                    </p:anim>
                                    <p:animEffect transition="in" filter="fade">
                                      <p:cBhvr>
                                        <p:cTn id="47" dur="2000"/>
                                        <p:tgtEl>
                                          <p:spTgt spid="34"/>
                                        </p:tgtEl>
                                      </p:cBhvr>
                                    </p:animEffect>
                                  </p:childTnLst>
                                </p:cTn>
                              </p:par>
                            </p:childTnLst>
                          </p:cTn>
                        </p:par>
                        <p:par>
                          <p:cTn id="48" fill="hold">
                            <p:stCondLst>
                              <p:cond delay="18000"/>
                            </p:stCondLst>
                            <p:childTnLst>
                              <p:par>
                                <p:cTn id="49" presetID="2" presetClass="entr" presetSubtype="4"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2000" fill="hold"/>
                                        <p:tgtEl>
                                          <p:spTgt spid="37"/>
                                        </p:tgtEl>
                                        <p:attrNameLst>
                                          <p:attrName>ppt_x</p:attrName>
                                        </p:attrNameLst>
                                      </p:cBhvr>
                                      <p:tavLst>
                                        <p:tav tm="0">
                                          <p:val>
                                            <p:strVal val="#ppt_x"/>
                                          </p:val>
                                        </p:tav>
                                        <p:tav tm="100000">
                                          <p:val>
                                            <p:strVal val="#ppt_x"/>
                                          </p:val>
                                        </p:tav>
                                      </p:tavLst>
                                    </p:anim>
                                    <p:anim calcmode="lin" valueType="num">
                                      <p:cBhvr additive="base">
                                        <p:cTn id="52" dur="2000" fill="hold"/>
                                        <p:tgtEl>
                                          <p:spTgt spid="37"/>
                                        </p:tgtEl>
                                        <p:attrNameLst>
                                          <p:attrName>ppt_y</p:attrName>
                                        </p:attrNameLst>
                                      </p:cBhvr>
                                      <p:tavLst>
                                        <p:tav tm="0">
                                          <p:val>
                                            <p:strVal val="1+#ppt_h/2"/>
                                          </p:val>
                                        </p:tav>
                                        <p:tav tm="100000">
                                          <p:val>
                                            <p:strVal val="#ppt_y"/>
                                          </p:val>
                                        </p:tav>
                                      </p:tavLst>
                                    </p:anim>
                                  </p:childTnLst>
                                </p:cTn>
                              </p:par>
                            </p:childTnLst>
                          </p:cTn>
                        </p:par>
                        <p:par>
                          <p:cTn id="53" fill="hold">
                            <p:stCondLst>
                              <p:cond delay="20000"/>
                            </p:stCondLst>
                            <p:childTnLst>
                              <p:par>
                                <p:cTn id="54" presetID="2" presetClass="entr" presetSubtype="4"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2000" fill="hold"/>
                                        <p:tgtEl>
                                          <p:spTgt spid="30"/>
                                        </p:tgtEl>
                                        <p:attrNameLst>
                                          <p:attrName>ppt_x</p:attrName>
                                        </p:attrNameLst>
                                      </p:cBhvr>
                                      <p:tavLst>
                                        <p:tav tm="0">
                                          <p:val>
                                            <p:strVal val="#ppt_x"/>
                                          </p:val>
                                        </p:tav>
                                        <p:tav tm="100000">
                                          <p:val>
                                            <p:strVal val="#ppt_x"/>
                                          </p:val>
                                        </p:tav>
                                      </p:tavLst>
                                    </p:anim>
                                    <p:anim calcmode="lin" valueType="num">
                                      <p:cBhvr additive="base">
                                        <p:cTn id="57" dur="2000" fill="hold"/>
                                        <p:tgtEl>
                                          <p:spTgt spid="30"/>
                                        </p:tgtEl>
                                        <p:attrNameLst>
                                          <p:attrName>ppt_y</p:attrName>
                                        </p:attrNameLst>
                                      </p:cBhvr>
                                      <p:tavLst>
                                        <p:tav tm="0">
                                          <p:val>
                                            <p:strVal val="1+#ppt_h/2"/>
                                          </p:val>
                                        </p:tav>
                                        <p:tav tm="100000">
                                          <p:val>
                                            <p:strVal val="#ppt_y"/>
                                          </p:val>
                                        </p:tav>
                                      </p:tavLst>
                                    </p:anim>
                                  </p:childTnLst>
                                </p:cTn>
                              </p:par>
                            </p:childTnLst>
                          </p:cTn>
                        </p:par>
                        <p:par>
                          <p:cTn id="58" fill="hold">
                            <p:stCondLst>
                              <p:cond delay="22000"/>
                            </p:stCondLst>
                            <p:childTnLst>
                              <p:par>
                                <p:cTn id="59" presetID="2" presetClass="entr" presetSubtype="4"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2000" fill="hold"/>
                                        <p:tgtEl>
                                          <p:spTgt spid="36"/>
                                        </p:tgtEl>
                                        <p:attrNameLst>
                                          <p:attrName>ppt_x</p:attrName>
                                        </p:attrNameLst>
                                      </p:cBhvr>
                                      <p:tavLst>
                                        <p:tav tm="0">
                                          <p:val>
                                            <p:strVal val="#ppt_x"/>
                                          </p:val>
                                        </p:tav>
                                        <p:tav tm="100000">
                                          <p:val>
                                            <p:strVal val="#ppt_x"/>
                                          </p:val>
                                        </p:tav>
                                      </p:tavLst>
                                    </p:anim>
                                    <p:anim calcmode="lin" valueType="num">
                                      <p:cBhvr additive="base">
                                        <p:cTn id="62" dur="2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5" grpId="0" animBg="1"/>
      <p:bldP spid="36" grpId="0"/>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A67C1850-C120-404E-852C-B08E61E45443}"/>
              </a:ext>
            </a:extLst>
          </p:cNvPr>
          <p:cNvSpPr txBox="1"/>
          <p:nvPr/>
        </p:nvSpPr>
        <p:spPr>
          <a:xfrm>
            <a:off x="3180242" y="1968838"/>
            <a:ext cx="8913787" cy="2862322"/>
          </a:xfrm>
          <a:prstGeom prst="rect">
            <a:avLst/>
          </a:prstGeom>
          <a:solidFill>
            <a:srgbClr val="F7FCFE"/>
          </a:solidFill>
          <a:ln>
            <a:solidFill>
              <a:schemeClr val="tx1"/>
            </a:solidFill>
            <a:prstDash val="lgDashDotDot"/>
          </a:ln>
        </p:spPr>
        <p:txBody>
          <a:bodyPr wrap="square">
            <a:spAutoFit/>
          </a:bodyPr>
          <a:lstStyle/>
          <a:p>
            <a:r>
              <a:rPr lang="vi-VN" sz="2000">
                <a:solidFill>
                  <a:schemeClr val="tx2"/>
                </a:solidFill>
                <a:latin typeface="#9Slide03 SFU Futura_12" panose="00000400000000000000" pitchFamily="2" charset="0"/>
              </a:rPr>
              <a:t>- Số lượng khách du lịch tăng nhưng không liên tục do ảnh hưởng của dịch bệnh.</a:t>
            </a:r>
          </a:p>
          <a:p>
            <a:r>
              <a:rPr lang="vi-VN" sz="2000">
                <a:solidFill>
                  <a:schemeClr val="tx2"/>
                </a:solidFill>
                <a:latin typeface="#9Slide03 SFU Futura_12" panose="00000400000000000000" pitchFamily="2" charset="0"/>
              </a:rPr>
              <a:t>- Các điểm du lịch quan trọng của vùng</a:t>
            </a:r>
            <a:r>
              <a:rPr lang="en-US" sz="2000">
                <a:solidFill>
                  <a:schemeClr val="tx2"/>
                </a:solidFill>
                <a:latin typeface="#9Slide03 SFU Futura_12" panose="00000400000000000000" pitchFamily="2" charset="0"/>
              </a:rPr>
              <a:t>.</a:t>
            </a:r>
            <a:endParaRPr lang="vi-VN"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 Có các tuyến du lịch:</a:t>
            </a:r>
          </a:p>
          <a:p>
            <a:r>
              <a:rPr lang="vi-VN" sz="2000">
                <a:solidFill>
                  <a:schemeClr val="tx2"/>
                </a:solidFill>
                <a:latin typeface="#9Slide03 SFU Futura_12" panose="00000400000000000000" pitchFamily="2" charset="0"/>
              </a:rPr>
              <a:t>+ Nội vùng;</a:t>
            </a:r>
          </a:p>
          <a:p>
            <a:r>
              <a:rPr lang="vi-VN" sz="2000">
                <a:solidFill>
                  <a:schemeClr val="tx2"/>
                </a:solidFill>
                <a:latin typeface="#9Slide03 SFU Futura_12" panose="00000400000000000000" pitchFamily="2" charset="0"/>
              </a:rPr>
              <a:t>+ Liên vùng;</a:t>
            </a:r>
          </a:p>
          <a:p>
            <a:r>
              <a:rPr lang="vi-VN" sz="2000">
                <a:solidFill>
                  <a:schemeClr val="tx2"/>
                </a:solidFill>
                <a:latin typeface="#9Slide03 SFU Futura_12" panose="00000400000000000000" pitchFamily="2" charset="0"/>
              </a:rPr>
              <a:t>+ Quốc gia và quốc tế dựa trên việc mở rộng các tuyến du lịch liên vùng, hành lang ven biển phía Nam, hệ thống cửa khẩu quốc tế, tuyến đường biển qua các cảng biển (Cần Thơ, Kiên Giang) và tuyến đường thuỷ nội địa trên sông Tiền và sông Hậu.</a:t>
            </a:r>
          </a:p>
        </p:txBody>
      </p:sp>
      <p:grpSp>
        <p:nvGrpSpPr>
          <p:cNvPr id="22" name="Group 21">
            <a:extLst>
              <a:ext uri="{FF2B5EF4-FFF2-40B4-BE49-F238E27FC236}">
                <a16:creationId xmlns:a16="http://schemas.microsoft.com/office/drawing/2014/main" id="{52DD8983-2709-46AC-A114-1203EB0E8367}"/>
              </a:ext>
            </a:extLst>
          </p:cNvPr>
          <p:cNvGrpSpPr/>
          <p:nvPr/>
        </p:nvGrpSpPr>
        <p:grpSpPr>
          <a:xfrm>
            <a:off x="-76200" y="-76200"/>
            <a:ext cx="12420600" cy="769441"/>
            <a:chOff x="1205161" y="-3563"/>
            <a:chExt cx="10901184" cy="769441"/>
          </a:xfrm>
        </p:grpSpPr>
        <p:sp>
          <p:nvSpPr>
            <p:cNvPr id="23" name="Rectangle: Rounded Corners 22">
              <a:extLst>
                <a:ext uri="{FF2B5EF4-FFF2-40B4-BE49-F238E27FC236}">
                  <a16:creationId xmlns:a16="http://schemas.microsoft.com/office/drawing/2014/main" id="{BB89EDA9-0682-4279-B2F3-FCB0FAC57DA7}"/>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1606089-476A-4C8A-9100-96EC70B55910}"/>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TÌNH HÌNH PHÁT TRIỂN MỘT SỐ NGÀNH KT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6" name="Picture 5">
            <a:extLst>
              <a:ext uri="{FF2B5EF4-FFF2-40B4-BE49-F238E27FC236}">
                <a16:creationId xmlns:a16="http://schemas.microsoft.com/office/drawing/2014/main" id="{2B2263C1-7169-43E3-AFAE-A65B2DE6DB0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b="14180"/>
          <a:stretch/>
        </p:blipFill>
        <p:spPr>
          <a:xfrm>
            <a:off x="-185949" y="1692190"/>
            <a:ext cx="3657607" cy="3138970"/>
          </a:xfrm>
          <a:prstGeom prst="rect">
            <a:avLst/>
          </a:prstGeom>
        </p:spPr>
      </p:pic>
      <p:sp>
        <p:nvSpPr>
          <p:cNvPr id="21" name="TextBox 20">
            <a:extLst>
              <a:ext uri="{FF2B5EF4-FFF2-40B4-BE49-F238E27FC236}">
                <a16:creationId xmlns:a16="http://schemas.microsoft.com/office/drawing/2014/main" id="{438782C7-619E-4901-B265-D6A210BA5CD0}"/>
              </a:ext>
            </a:extLst>
          </p:cNvPr>
          <p:cNvSpPr txBox="1"/>
          <p:nvPr/>
        </p:nvSpPr>
        <p:spPr>
          <a:xfrm>
            <a:off x="641368" y="4707895"/>
            <a:ext cx="2002971" cy="646331"/>
          </a:xfrm>
          <a:prstGeom prst="rect">
            <a:avLst/>
          </a:prstGeom>
          <a:solidFill>
            <a:srgbClr val="FFFF00"/>
          </a:solidFill>
        </p:spPr>
        <p:txBody>
          <a:bodyPr wrap="square">
            <a:spAutoFit/>
          </a:bodyPr>
          <a:lstStyle/>
          <a:p>
            <a:pPr algn="ctr"/>
            <a:r>
              <a:rPr lang="en-US" sz="3600">
                <a:solidFill>
                  <a:schemeClr val="accent4">
                    <a:lumMod val="50000"/>
                  </a:schemeClr>
                </a:solidFill>
                <a:latin typeface="#9Slide07 IcielBC Cubano Normal" panose="00000500000000000000" pitchFamily="2" charset="0"/>
              </a:rPr>
              <a:t>DU LỊCH</a:t>
            </a:r>
            <a:endParaRPr lang="en-US" sz="3600">
              <a:solidFill>
                <a:schemeClr val="accent4">
                  <a:lumMod val="50000"/>
                </a:schemeClr>
              </a:solidFill>
            </a:endParaRPr>
          </a:p>
        </p:txBody>
      </p:sp>
      <p:sp>
        <p:nvSpPr>
          <p:cNvPr id="18" name="TextBox 17">
            <a:extLst>
              <a:ext uri="{FF2B5EF4-FFF2-40B4-BE49-F238E27FC236}">
                <a16:creationId xmlns:a16="http://schemas.microsoft.com/office/drawing/2014/main" id="{18A01BE2-4EA3-44A7-B91D-5AD87D8713CD}"/>
              </a:ext>
            </a:extLst>
          </p:cNvPr>
          <p:cNvSpPr txBox="1"/>
          <p:nvPr/>
        </p:nvSpPr>
        <p:spPr>
          <a:xfrm>
            <a:off x="650690" y="2307700"/>
            <a:ext cx="2002971" cy="830997"/>
          </a:xfrm>
          <a:prstGeom prst="rect">
            <a:avLst/>
          </a:prstGeom>
          <a:noFill/>
        </p:spPr>
        <p:txBody>
          <a:bodyPr wrap="square">
            <a:spAutoFit/>
          </a:bodyPr>
          <a:lstStyle/>
          <a:p>
            <a:pPr algn="ctr"/>
            <a:r>
              <a:rPr lang="en-US" sz="2400">
                <a:solidFill>
                  <a:schemeClr val="accent4">
                    <a:lumMod val="50000"/>
                  </a:schemeClr>
                </a:solidFill>
                <a:latin typeface="#9Slide07 IcielBC Cubano Normal" panose="00000500000000000000" pitchFamily="2" charset="0"/>
              </a:rPr>
              <a:t>TÌNH HÌNH PHÁT TRIỂN</a:t>
            </a:r>
            <a:endParaRPr lang="en-US" sz="2400">
              <a:solidFill>
                <a:schemeClr val="accent4">
                  <a:lumMod val="50000"/>
                </a:schemeClr>
              </a:solidFill>
            </a:endParaRPr>
          </a:p>
        </p:txBody>
      </p:sp>
    </p:spTree>
    <p:extLst>
      <p:ext uri="{BB962C8B-B14F-4D97-AF65-F5344CB8AC3E}">
        <p14:creationId xmlns:p14="http://schemas.microsoft.com/office/powerpoint/2010/main" val="3908981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ppt_x"/>
                                          </p:val>
                                        </p:tav>
                                        <p:tav tm="100000">
                                          <p:val>
                                            <p:strVal val="#ppt_x"/>
                                          </p:val>
                                        </p:tav>
                                      </p:tavLst>
                                    </p:anim>
                                    <p:anim calcmode="lin" valueType="num">
                                      <p:cBhvr additive="base">
                                        <p:cTn id="16"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fade">
                                      <p:cBhvr>
                                        <p:cTn id="21" dur="1000"/>
                                        <p:tgtEl>
                                          <p:spTgt spid="60">
                                            <p:txEl>
                                              <p:pRg st="0" end="0"/>
                                            </p:txEl>
                                          </p:spTgt>
                                        </p:tgtEl>
                                      </p:cBhvr>
                                    </p:animEffect>
                                    <p:anim calcmode="lin" valueType="num">
                                      <p:cBhvr>
                                        <p:cTn id="22"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0">
                                            <p:txEl>
                                              <p:pRg st="1" end="1"/>
                                            </p:txEl>
                                          </p:spTgt>
                                        </p:tgtEl>
                                        <p:attrNameLst>
                                          <p:attrName>style.visibility</p:attrName>
                                        </p:attrNameLst>
                                      </p:cBhvr>
                                      <p:to>
                                        <p:strVal val="visible"/>
                                      </p:to>
                                    </p:set>
                                    <p:animEffect transition="in" filter="fade">
                                      <p:cBhvr>
                                        <p:cTn id="28" dur="1000"/>
                                        <p:tgtEl>
                                          <p:spTgt spid="60">
                                            <p:txEl>
                                              <p:pRg st="1" end="1"/>
                                            </p:txEl>
                                          </p:spTgt>
                                        </p:tgtEl>
                                      </p:cBhvr>
                                    </p:animEffect>
                                    <p:anim calcmode="lin" valueType="num">
                                      <p:cBhvr>
                                        <p:cTn id="29"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xEl>
                                              <p:pRg st="2" end="2"/>
                                            </p:txEl>
                                          </p:spTgt>
                                        </p:tgtEl>
                                        <p:attrNameLst>
                                          <p:attrName>style.visibility</p:attrName>
                                        </p:attrNameLst>
                                      </p:cBhvr>
                                      <p:to>
                                        <p:strVal val="visible"/>
                                      </p:to>
                                    </p:set>
                                    <p:animEffect transition="in" filter="fade">
                                      <p:cBhvr>
                                        <p:cTn id="35" dur="1000"/>
                                        <p:tgtEl>
                                          <p:spTgt spid="60">
                                            <p:txEl>
                                              <p:pRg st="2" end="2"/>
                                            </p:txEl>
                                          </p:spTgt>
                                        </p:tgtEl>
                                      </p:cBhvr>
                                    </p:animEffect>
                                    <p:anim calcmode="lin" valueType="num">
                                      <p:cBhvr>
                                        <p:cTn id="36" dur="1000" fill="hold"/>
                                        <p:tgtEl>
                                          <p:spTgt spid="6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6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0">
                                            <p:txEl>
                                              <p:pRg st="3" end="3"/>
                                            </p:txEl>
                                          </p:spTgt>
                                        </p:tgtEl>
                                        <p:attrNameLst>
                                          <p:attrName>style.visibility</p:attrName>
                                        </p:attrNameLst>
                                      </p:cBhvr>
                                      <p:to>
                                        <p:strVal val="visible"/>
                                      </p:to>
                                    </p:set>
                                    <p:animEffect transition="in" filter="fade">
                                      <p:cBhvr>
                                        <p:cTn id="42" dur="1000"/>
                                        <p:tgtEl>
                                          <p:spTgt spid="60">
                                            <p:txEl>
                                              <p:pRg st="3" end="3"/>
                                            </p:txEl>
                                          </p:spTgt>
                                        </p:tgtEl>
                                      </p:cBhvr>
                                    </p:animEffect>
                                    <p:anim calcmode="lin" valueType="num">
                                      <p:cBhvr>
                                        <p:cTn id="43" dur="1000" fill="hold"/>
                                        <p:tgtEl>
                                          <p:spTgt spid="60">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6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0">
                                            <p:txEl>
                                              <p:pRg st="4" end="4"/>
                                            </p:txEl>
                                          </p:spTgt>
                                        </p:tgtEl>
                                        <p:attrNameLst>
                                          <p:attrName>style.visibility</p:attrName>
                                        </p:attrNameLst>
                                      </p:cBhvr>
                                      <p:to>
                                        <p:strVal val="visible"/>
                                      </p:to>
                                    </p:set>
                                    <p:animEffect transition="in" filter="fade">
                                      <p:cBhvr>
                                        <p:cTn id="49" dur="1000"/>
                                        <p:tgtEl>
                                          <p:spTgt spid="60">
                                            <p:txEl>
                                              <p:pRg st="4" end="4"/>
                                            </p:txEl>
                                          </p:spTgt>
                                        </p:tgtEl>
                                      </p:cBhvr>
                                    </p:animEffect>
                                    <p:anim calcmode="lin" valueType="num">
                                      <p:cBhvr>
                                        <p:cTn id="50" dur="1000" fill="hold"/>
                                        <p:tgtEl>
                                          <p:spTgt spid="60">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6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0">
                                            <p:txEl>
                                              <p:pRg st="5" end="5"/>
                                            </p:txEl>
                                          </p:spTgt>
                                        </p:tgtEl>
                                        <p:attrNameLst>
                                          <p:attrName>style.visibility</p:attrName>
                                        </p:attrNameLst>
                                      </p:cBhvr>
                                      <p:to>
                                        <p:strVal val="visible"/>
                                      </p:to>
                                    </p:set>
                                    <p:animEffect transition="in" filter="fade">
                                      <p:cBhvr>
                                        <p:cTn id="56" dur="1000"/>
                                        <p:tgtEl>
                                          <p:spTgt spid="60">
                                            <p:txEl>
                                              <p:pRg st="5" end="5"/>
                                            </p:txEl>
                                          </p:spTgt>
                                        </p:tgtEl>
                                      </p:cBhvr>
                                    </p:animEffect>
                                    <p:anim calcmode="lin" valueType="num">
                                      <p:cBhvr>
                                        <p:cTn id="57" dur="1000" fill="hold"/>
                                        <p:tgtEl>
                                          <p:spTgt spid="60">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6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P spid="21"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E08BF1-03A8-4671-81D0-29B30546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14" descr="Du Lịch Phú Quốc">
            <a:extLst>
              <a:ext uri="{FF2B5EF4-FFF2-40B4-BE49-F238E27FC236}">
                <a16:creationId xmlns:a16="http://schemas.microsoft.com/office/drawing/2014/main" id="{3A58FA8C-FAB4-41CD-A3C2-F32EC1DF618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t="8430" r="20" b="679"/>
          <a:stretch/>
        </p:blipFill>
        <p:spPr bwMode="auto">
          <a:xfrm>
            <a:off x="2296" y="10"/>
            <a:ext cx="7395866" cy="44708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8" descr="Láng Sen - Vùng đất ngập nước đẹp tựa tranh vẽ ở Long An">
            <a:extLst>
              <a:ext uri="{FF2B5EF4-FFF2-40B4-BE49-F238E27FC236}">
                <a16:creationId xmlns:a16="http://schemas.microsoft.com/office/drawing/2014/main" id="{ED29DC14-C129-4F4B-978C-0B6C1309A22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t="6067" r="3" b="19377"/>
          <a:stretch/>
        </p:blipFill>
        <p:spPr bwMode="auto">
          <a:xfrm>
            <a:off x="7499230" y="-2"/>
            <a:ext cx="4689052" cy="22287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6" descr="Sếu đầu đỏ không về Tràm Chim: Lời cảnh báo về môi trường">
            <a:extLst>
              <a:ext uri="{FF2B5EF4-FFF2-40B4-BE49-F238E27FC236}">
                <a16:creationId xmlns:a16="http://schemas.microsoft.com/office/drawing/2014/main" id="{F72F0BBF-C8E9-418E-975C-AB8DA4375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6530" r="-3" b="11062"/>
          <a:stretch/>
        </p:blipFill>
        <p:spPr bwMode="auto">
          <a:xfrm>
            <a:off x="7499338" y="2324139"/>
            <a:ext cx="4682932" cy="21333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2" descr="Tour Du lịch miền Tây 1 ngày: Cù Lao Thới Sơn - Du lịch sinh thái Miền Tây">
            <a:extLst>
              <a:ext uri="{FF2B5EF4-FFF2-40B4-BE49-F238E27FC236}">
                <a16:creationId xmlns:a16="http://schemas.microsoft.com/office/drawing/2014/main" id="{1E26E9D1-E78E-440B-B861-37EFA935B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6931" r="3" b="13545"/>
          <a:stretch/>
        </p:blipFill>
        <p:spPr bwMode="auto">
          <a:xfrm>
            <a:off x="-3717" y="4566250"/>
            <a:ext cx="4627475" cy="22917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0" descr="Khám phá nét đặc sắc của Chợ nổi Cái Răng Cần Thơ chốn miền Tây sông nước">
            <a:extLst>
              <a:ext uri="{FF2B5EF4-FFF2-40B4-BE49-F238E27FC236}">
                <a16:creationId xmlns:a16="http://schemas.microsoft.com/office/drawing/2014/main" id="{2D438F69-AC43-4D39-A9A4-B4F7BEC9A9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38067" r="1" b="7336"/>
          <a:stretch/>
        </p:blipFill>
        <p:spPr bwMode="auto">
          <a:xfrm>
            <a:off x="4713920" y="4566250"/>
            <a:ext cx="7462341" cy="22917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9B4347-181C-4413-A71A-3F926797908F}"/>
              </a:ext>
            </a:extLst>
          </p:cNvPr>
          <p:cNvSpPr txBox="1"/>
          <p:nvPr/>
        </p:nvSpPr>
        <p:spPr>
          <a:xfrm>
            <a:off x="9840804" y="102874"/>
            <a:ext cx="2970327"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LÁNG SEN</a:t>
            </a:r>
            <a:endParaRPr lang="en-US">
              <a:solidFill>
                <a:schemeClr val="bg1"/>
              </a:solidFill>
            </a:endParaRPr>
          </a:p>
        </p:txBody>
      </p:sp>
      <p:sp>
        <p:nvSpPr>
          <p:cNvPr id="16" name="TextBox 15">
            <a:extLst>
              <a:ext uri="{FF2B5EF4-FFF2-40B4-BE49-F238E27FC236}">
                <a16:creationId xmlns:a16="http://schemas.microsoft.com/office/drawing/2014/main" id="{778180DE-05EF-4C27-916C-D4A17B92E120}"/>
              </a:ext>
            </a:extLst>
          </p:cNvPr>
          <p:cNvSpPr txBox="1"/>
          <p:nvPr/>
        </p:nvSpPr>
        <p:spPr>
          <a:xfrm>
            <a:off x="8774004" y="4020157"/>
            <a:ext cx="2970327"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TRÀM CHIM</a:t>
            </a:r>
            <a:endParaRPr lang="en-US">
              <a:solidFill>
                <a:schemeClr val="bg1"/>
              </a:solidFill>
            </a:endParaRPr>
          </a:p>
        </p:txBody>
      </p:sp>
      <p:sp>
        <p:nvSpPr>
          <p:cNvPr id="17" name="TextBox 16">
            <a:extLst>
              <a:ext uri="{FF2B5EF4-FFF2-40B4-BE49-F238E27FC236}">
                <a16:creationId xmlns:a16="http://schemas.microsoft.com/office/drawing/2014/main" id="{1227B6EB-9962-482C-8ED2-AD3C4E673B77}"/>
              </a:ext>
            </a:extLst>
          </p:cNvPr>
          <p:cNvSpPr txBox="1"/>
          <p:nvPr/>
        </p:nvSpPr>
        <p:spPr>
          <a:xfrm>
            <a:off x="2416747" y="6382472"/>
            <a:ext cx="2970327"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THỚI SƠN</a:t>
            </a:r>
            <a:endParaRPr lang="en-US">
              <a:solidFill>
                <a:schemeClr val="bg1"/>
              </a:solidFill>
            </a:endParaRPr>
          </a:p>
        </p:txBody>
      </p:sp>
      <p:sp>
        <p:nvSpPr>
          <p:cNvPr id="19" name="TextBox 18">
            <a:extLst>
              <a:ext uri="{FF2B5EF4-FFF2-40B4-BE49-F238E27FC236}">
                <a16:creationId xmlns:a16="http://schemas.microsoft.com/office/drawing/2014/main" id="{F598F72D-B8CA-4954-B462-5E8D9217D279}"/>
              </a:ext>
            </a:extLst>
          </p:cNvPr>
          <p:cNvSpPr txBox="1"/>
          <p:nvPr/>
        </p:nvSpPr>
        <p:spPr>
          <a:xfrm>
            <a:off x="4796011" y="6347546"/>
            <a:ext cx="3388691" cy="523220"/>
          </a:xfrm>
          <a:prstGeom prst="rect">
            <a:avLst/>
          </a:prstGeom>
          <a:noFill/>
        </p:spPr>
        <p:txBody>
          <a:bodyPr wrap="square">
            <a:spAutoFit/>
          </a:bodyPr>
          <a:lstStyle/>
          <a:p>
            <a:r>
              <a:rPr lang="en-US" sz="2800">
                <a:solidFill>
                  <a:schemeClr val="bg1"/>
                </a:solidFill>
                <a:latin typeface="#9Slide07 IcielBC Cubano Normal" panose="00000500000000000000" pitchFamily="2" charset="0"/>
                <a:ea typeface="微软雅黑"/>
              </a:rPr>
              <a:t>CHỢ NỔI CÁI RĂNG</a:t>
            </a:r>
            <a:endParaRPr lang="en-US">
              <a:solidFill>
                <a:schemeClr val="bg1"/>
              </a:solidFill>
            </a:endParaRPr>
          </a:p>
        </p:txBody>
      </p:sp>
    </p:spTree>
    <p:extLst>
      <p:ext uri="{BB962C8B-B14F-4D97-AF65-F5344CB8AC3E}">
        <p14:creationId xmlns:p14="http://schemas.microsoft.com/office/powerpoint/2010/main" val="3131138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2000"/>
                                        <p:tgtEl>
                                          <p:spTgt spid="11"/>
                                        </p:tgtEl>
                                      </p:cBhvr>
                                    </p:animEffect>
                                  </p:childTnLst>
                                </p:cTn>
                              </p:par>
                            </p:childTnLst>
                          </p:cTn>
                        </p:par>
                        <p:par>
                          <p:cTn id="12" fill="hold">
                            <p:stCondLst>
                              <p:cond delay="4000"/>
                            </p:stCondLst>
                            <p:childTnLst>
                              <p:par>
                                <p:cTn id="13" presetID="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6000"/>
                            </p:stCondLst>
                            <p:childTnLst>
                              <p:par>
                                <p:cTn id="18" presetID="21"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par>
                          <p:cTn id="21" fill="hold">
                            <p:stCondLst>
                              <p:cond delay="800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ppt_x</p:attrName>
                                        </p:attrNameLst>
                                      </p:cBhvr>
                                      <p:tavLst>
                                        <p:tav tm="0">
                                          <p:val>
                                            <p:strVal val="#ppt_x"/>
                                          </p:val>
                                        </p:tav>
                                        <p:tav tm="100000">
                                          <p:val>
                                            <p:strVal val="#ppt_x"/>
                                          </p:val>
                                        </p:tav>
                                      </p:tavLst>
                                    </p:anim>
                                    <p:anim calcmode="lin" valueType="num">
                                      <p:cBhvr>
                                        <p:cTn id="26" dur="2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100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2000"/>
                                        <p:tgtEl>
                                          <p:spTgt spid="13"/>
                                        </p:tgtEl>
                                      </p:cBhvr>
                                    </p:animEffect>
                                  </p:childTnLst>
                                </p:cTn>
                              </p:par>
                            </p:childTnLst>
                          </p:cTn>
                        </p:par>
                        <p:par>
                          <p:cTn id="31" fill="hold">
                            <p:stCondLst>
                              <p:cond delay="12000"/>
                            </p:stCondLst>
                            <p:childTnLst>
                              <p:par>
                                <p:cTn id="32" presetID="42"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2000"/>
                                        <p:tgtEl>
                                          <p:spTgt spid="17"/>
                                        </p:tgtEl>
                                      </p:cBhvr>
                                    </p:animEffect>
                                    <p:anim calcmode="lin" valueType="num">
                                      <p:cBhvr>
                                        <p:cTn id="35" dur="2000" fill="hold"/>
                                        <p:tgtEl>
                                          <p:spTgt spid="17"/>
                                        </p:tgtEl>
                                        <p:attrNameLst>
                                          <p:attrName>ppt_x</p:attrName>
                                        </p:attrNameLst>
                                      </p:cBhvr>
                                      <p:tavLst>
                                        <p:tav tm="0">
                                          <p:val>
                                            <p:strVal val="#ppt_x"/>
                                          </p:val>
                                        </p:tav>
                                        <p:tav tm="100000">
                                          <p:val>
                                            <p:strVal val="#ppt_x"/>
                                          </p:val>
                                        </p:tav>
                                      </p:tavLst>
                                    </p:anim>
                                    <p:anim calcmode="lin" valueType="num">
                                      <p:cBhvr>
                                        <p:cTn id="36" dur="2000" fill="hold"/>
                                        <p:tgtEl>
                                          <p:spTgt spid="17"/>
                                        </p:tgtEl>
                                        <p:attrNameLst>
                                          <p:attrName>ppt_y</p:attrName>
                                        </p:attrNameLst>
                                      </p:cBhvr>
                                      <p:tavLst>
                                        <p:tav tm="0">
                                          <p:val>
                                            <p:strVal val="#ppt_y+.1"/>
                                          </p:val>
                                        </p:tav>
                                        <p:tav tm="100000">
                                          <p:val>
                                            <p:strVal val="#ppt_y"/>
                                          </p:val>
                                        </p:tav>
                                      </p:tavLst>
                                    </p:anim>
                                  </p:childTnLst>
                                </p:cTn>
                              </p:par>
                            </p:childTnLst>
                          </p:cTn>
                        </p:par>
                        <p:par>
                          <p:cTn id="37" fill="hold">
                            <p:stCondLst>
                              <p:cond delay="14000"/>
                            </p:stCondLst>
                            <p:childTnLst>
                              <p:par>
                                <p:cTn id="38" presetID="53" presetClass="entr" presetSubtype="16"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2000" fill="hold"/>
                                        <p:tgtEl>
                                          <p:spTgt spid="14"/>
                                        </p:tgtEl>
                                        <p:attrNameLst>
                                          <p:attrName>ppt_w</p:attrName>
                                        </p:attrNameLst>
                                      </p:cBhvr>
                                      <p:tavLst>
                                        <p:tav tm="0">
                                          <p:val>
                                            <p:fltVal val="0"/>
                                          </p:val>
                                        </p:tav>
                                        <p:tav tm="100000">
                                          <p:val>
                                            <p:strVal val="#ppt_w"/>
                                          </p:val>
                                        </p:tav>
                                      </p:tavLst>
                                    </p:anim>
                                    <p:anim calcmode="lin" valueType="num">
                                      <p:cBhvr>
                                        <p:cTn id="41" dur="2000" fill="hold"/>
                                        <p:tgtEl>
                                          <p:spTgt spid="14"/>
                                        </p:tgtEl>
                                        <p:attrNameLst>
                                          <p:attrName>ppt_h</p:attrName>
                                        </p:attrNameLst>
                                      </p:cBhvr>
                                      <p:tavLst>
                                        <p:tav tm="0">
                                          <p:val>
                                            <p:fltVal val="0"/>
                                          </p:val>
                                        </p:tav>
                                        <p:tav tm="100000">
                                          <p:val>
                                            <p:strVal val="#ppt_h"/>
                                          </p:val>
                                        </p:tav>
                                      </p:tavLst>
                                    </p:anim>
                                    <p:animEffect transition="in" filter="fade">
                                      <p:cBhvr>
                                        <p:cTn id="42" dur="2000"/>
                                        <p:tgtEl>
                                          <p:spTgt spid="14"/>
                                        </p:tgtEl>
                                      </p:cBhvr>
                                    </p:animEffect>
                                  </p:childTnLst>
                                </p:cTn>
                              </p:par>
                            </p:childTnLst>
                          </p:cTn>
                        </p:par>
                        <p:par>
                          <p:cTn id="43" fill="hold">
                            <p:stCondLst>
                              <p:cond delay="16000"/>
                            </p:stCondLst>
                            <p:childTnLst>
                              <p:par>
                                <p:cTn id="44" presetID="42"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anim calcmode="lin" valueType="num">
                                      <p:cBhvr>
                                        <p:cTn id="47" dur="2000" fill="hold"/>
                                        <p:tgtEl>
                                          <p:spTgt spid="19"/>
                                        </p:tgtEl>
                                        <p:attrNameLst>
                                          <p:attrName>ppt_x</p:attrName>
                                        </p:attrNameLst>
                                      </p:cBhvr>
                                      <p:tavLst>
                                        <p:tav tm="0">
                                          <p:val>
                                            <p:strVal val="#ppt_x"/>
                                          </p:val>
                                        </p:tav>
                                        <p:tav tm="100000">
                                          <p:val>
                                            <p:strVal val="#ppt_x"/>
                                          </p:val>
                                        </p:tav>
                                      </p:tavLst>
                                    </p:anim>
                                    <p:anim calcmode="lin" valueType="num">
                                      <p:cBhvr>
                                        <p:cTn id="48"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4EA4A-CCAD-4245-8B30-55E69B8A8EAA}"/>
              </a:ext>
            </a:extLst>
          </p:cNvPr>
          <p:cNvSpPr/>
          <p:nvPr/>
        </p:nvSpPr>
        <p:spPr>
          <a:xfrm>
            <a:off x="2906486" y="3189515"/>
            <a:ext cx="3864429"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sp>
        <p:nvSpPr>
          <p:cNvPr id="5" name="TextBox 4">
            <a:extLst>
              <a:ext uri="{FF2B5EF4-FFF2-40B4-BE49-F238E27FC236}">
                <a16:creationId xmlns:a16="http://schemas.microsoft.com/office/drawing/2014/main" id="{CEAF2C44-75A8-45B2-BD6A-A749ED12630D}"/>
              </a:ext>
            </a:extLst>
          </p:cNvPr>
          <p:cNvSpPr txBox="1"/>
          <p:nvPr/>
        </p:nvSpPr>
        <p:spPr>
          <a:xfrm>
            <a:off x="4757057" y="2266185"/>
            <a:ext cx="55517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2"/>
                </a:solidFill>
                <a:effectLst/>
                <a:uLnTx/>
                <a:uFillTx/>
                <a:latin typeface="#9Slide04 Yeseva One" panose="00000500000000000000" pitchFamily="2" charset="0"/>
              </a:rPr>
              <a:t>I</a:t>
            </a:r>
          </a:p>
        </p:txBody>
      </p:sp>
    </p:spTree>
    <p:extLst>
      <p:ext uri="{BB962C8B-B14F-4D97-AF65-F5344CB8AC3E}">
        <p14:creationId xmlns:p14="http://schemas.microsoft.com/office/powerpoint/2010/main" val="39790566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43F9FA-C7CC-4B24-A01F-99D88AC0A201}"/>
              </a:ext>
            </a:extLst>
          </p:cNvPr>
          <p:cNvSpPr txBox="1">
            <a:spLocks/>
          </p:cNvSpPr>
          <p:nvPr/>
        </p:nvSpPr>
        <p:spPr>
          <a:xfrm>
            <a:off x="4155297" y="231943"/>
            <a:ext cx="4455303" cy="757237"/>
          </a:xfrm>
          <a:solidFill>
            <a:schemeClr val="bg2"/>
          </a:solidFill>
          <a:effectLst>
            <a:outerShdw blurRad="50800" dist="38100" dir="5400000" algn="t" rotWithShape="0">
              <a:prstClr val="black">
                <a:alpha val="40000"/>
              </a:prstClr>
            </a:outerShdw>
          </a:effectLst>
        </p:spPr>
        <p:txBody>
          <a:bodyPr anchor="b">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b="1">
                <a:solidFill>
                  <a:schemeClr val="accent2">
                    <a:lumMod val="50000"/>
                  </a:schemeClr>
                </a:solidFill>
                <a:effectLst>
                  <a:outerShdw blurRad="38100" dist="38100" dir="2700000" algn="tl">
                    <a:srgbClr val="000000">
                      <a:alpha val="43137"/>
                    </a:srgbClr>
                  </a:outerShdw>
                </a:effectLst>
                <a:latin typeface="#9Slide07 IcielBC Cubano Normal (Headings)"/>
              </a:rPr>
              <a:t>LUYỆN TẬP</a:t>
            </a:r>
            <a:endParaRPr lang="en-US" b="1" dirty="0">
              <a:solidFill>
                <a:schemeClr val="accent2">
                  <a:lumMod val="50000"/>
                </a:schemeClr>
              </a:solidFill>
              <a:effectLst>
                <a:outerShdw blurRad="38100" dist="38100" dir="2700000" algn="tl">
                  <a:srgbClr val="000000">
                    <a:alpha val="43137"/>
                  </a:srgbClr>
                </a:outerShdw>
              </a:effectLst>
              <a:latin typeface="#9Slide07 IcielBC Cubano Normal (Headings)"/>
            </a:endParaRPr>
          </a:p>
        </p:txBody>
      </p:sp>
      <p:sp>
        <p:nvSpPr>
          <p:cNvPr id="5" name="TextBox 4">
            <a:extLst>
              <a:ext uri="{FF2B5EF4-FFF2-40B4-BE49-F238E27FC236}">
                <a16:creationId xmlns:a16="http://schemas.microsoft.com/office/drawing/2014/main" id="{6B44F663-E9C3-425E-9F19-46EC98ED9F9E}"/>
              </a:ext>
            </a:extLst>
          </p:cNvPr>
          <p:cNvSpPr txBox="1"/>
          <p:nvPr/>
        </p:nvSpPr>
        <p:spPr>
          <a:xfrm>
            <a:off x="1883228" y="5077625"/>
            <a:ext cx="9927771" cy="1200329"/>
          </a:xfrm>
          <a:prstGeom prst="rect">
            <a:avLst/>
          </a:prstGeom>
          <a:noFill/>
        </p:spPr>
        <p:txBody>
          <a:bodyPr wrap="square">
            <a:spAutoFit/>
          </a:bodyPr>
          <a:lstStyle/>
          <a:p>
            <a:pPr marL="342900" lvl="0" indent="-342900" algn="just">
              <a:buFont typeface="Wingdings" panose="05000000000000000000" pitchFamily="2" charset="2"/>
              <a:buChar char="v"/>
              <a:defRPr/>
            </a:pPr>
            <a:r>
              <a:rPr lang="vi-VN" sz="2400" b="1">
                <a:solidFill>
                  <a:schemeClr val="tx2"/>
                </a:solidFill>
                <a:latin typeface="#9Slide05 Brannboll Ny" panose="02000000000000000000" pitchFamily="2" charset="0"/>
              </a:rPr>
              <a:t>Dựa vào bảng 34.1, vẽ biểu đồ thích hợp thể hiện diện tích, sản lượng cây lương thực có hạt ở Đồng bằng sông Cửu Long, giai đoạn 2010 - 2021. </a:t>
            </a:r>
            <a:endParaRPr lang="en-US" sz="2400" b="1">
              <a:solidFill>
                <a:schemeClr val="tx2"/>
              </a:solidFill>
              <a:latin typeface="#9Slide05 Brannboll Ny" panose="02000000000000000000" pitchFamily="2" charset="0"/>
            </a:endParaRPr>
          </a:p>
          <a:p>
            <a:pPr marL="342900" lvl="0" indent="-342900" algn="just">
              <a:buFont typeface="Wingdings" panose="05000000000000000000" pitchFamily="2" charset="2"/>
              <a:buChar char="v"/>
              <a:defRPr/>
            </a:pPr>
            <a:r>
              <a:rPr lang="vi-VN" sz="2400" b="1">
                <a:solidFill>
                  <a:schemeClr val="tx2"/>
                </a:solidFill>
                <a:latin typeface="#9Slide05 Brannboll Ny" panose="02000000000000000000" pitchFamily="2" charset="0"/>
              </a:rPr>
              <a:t>Rút ra nhận xét.</a:t>
            </a:r>
            <a:endParaRPr lang="en-US" sz="2400" b="1">
              <a:solidFill>
                <a:schemeClr val="tx2"/>
              </a:solidFill>
              <a:latin typeface="#9Slide05 Brannboll Ny" panose="02000000000000000000" pitchFamily="2" charset="0"/>
            </a:endParaRPr>
          </a:p>
        </p:txBody>
      </p:sp>
      <p:sp>
        <p:nvSpPr>
          <p:cNvPr id="7" name="TextBox 6">
            <a:extLst>
              <a:ext uri="{FF2B5EF4-FFF2-40B4-BE49-F238E27FC236}">
                <a16:creationId xmlns:a16="http://schemas.microsoft.com/office/drawing/2014/main" id="{73E69400-5F97-40D1-837C-07F499470AB8}"/>
              </a:ext>
            </a:extLst>
          </p:cNvPr>
          <p:cNvSpPr txBox="1"/>
          <p:nvPr/>
        </p:nvSpPr>
        <p:spPr>
          <a:xfrm>
            <a:off x="1279071" y="1180210"/>
            <a:ext cx="9633858" cy="937949"/>
          </a:xfrm>
          <a:prstGeom prst="rect">
            <a:avLst/>
          </a:prstGeom>
          <a:noFill/>
        </p:spPr>
        <p:txBody>
          <a:bodyPr wrap="square" rtlCol="0" anchor="ctr">
            <a:spAutoFit/>
          </a:bodyPr>
          <a:lstStyle/>
          <a:p>
            <a:pPr algn="ctr">
              <a:lnSpc>
                <a:spcPct val="120000"/>
              </a:lnSpc>
            </a:pPr>
            <a:r>
              <a:rPr lang="en-US" sz="2400" b="1">
                <a:solidFill>
                  <a:schemeClr val="tx1">
                    <a:lumMod val="75000"/>
                    <a:lumOff val="25000"/>
                  </a:schemeClr>
                </a:solidFill>
              </a:rPr>
              <a:t>Bảng 34.1. Diện tích, sản lượng cây lương thực có hạt và lúa ở Đồng bằng sông Cửu Long, giai đoạn 2010 - 2021</a:t>
            </a:r>
            <a:endParaRPr lang="en-US" sz="2400" b="1" dirty="0">
              <a:solidFill>
                <a:schemeClr val="tx1">
                  <a:lumMod val="75000"/>
                  <a:lumOff val="25000"/>
                </a:schemeClr>
              </a:solidFill>
            </a:endParaRPr>
          </a:p>
        </p:txBody>
      </p:sp>
      <p:graphicFrame>
        <p:nvGraphicFramePr>
          <p:cNvPr id="8" name="Table 8">
            <a:extLst>
              <a:ext uri="{FF2B5EF4-FFF2-40B4-BE49-F238E27FC236}">
                <a16:creationId xmlns:a16="http://schemas.microsoft.com/office/drawing/2014/main" id="{7A2144B0-FAE8-49E4-9FCC-9F0D94AC1686}"/>
              </a:ext>
            </a:extLst>
          </p:cNvPr>
          <p:cNvGraphicFramePr>
            <a:graphicFrameLocks noGrp="1"/>
          </p:cNvGraphicFramePr>
          <p:nvPr>
            <p:extLst>
              <p:ext uri="{D42A27DB-BD31-4B8C-83A1-F6EECF244321}">
                <p14:modId xmlns:p14="http://schemas.microsoft.com/office/powerpoint/2010/main" val="3007186396"/>
              </p:ext>
            </p:extLst>
          </p:nvPr>
        </p:nvGraphicFramePr>
        <p:xfrm>
          <a:off x="1600199" y="2410290"/>
          <a:ext cx="10003974" cy="1981200"/>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5236030">
                  <a:extLst>
                    <a:ext uri="{9D8B030D-6E8A-4147-A177-3AD203B41FA5}">
                      <a16:colId xmlns:a16="http://schemas.microsoft.com/office/drawing/2014/main" val="834701006"/>
                    </a:ext>
                  </a:extLst>
                </a:gridCol>
                <a:gridCol w="1654628">
                  <a:extLst>
                    <a:ext uri="{9D8B030D-6E8A-4147-A177-3AD203B41FA5}">
                      <a16:colId xmlns:a16="http://schemas.microsoft.com/office/drawing/2014/main" val="2789774410"/>
                    </a:ext>
                  </a:extLst>
                </a:gridCol>
                <a:gridCol w="1600200">
                  <a:extLst>
                    <a:ext uri="{9D8B030D-6E8A-4147-A177-3AD203B41FA5}">
                      <a16:colId xmlns:a16="http://schemas.microsoft.com/office/drawing/2014/main" val="3969042222"/>
                    </a:ext>
                  </a:extLst>
                </a:gridCol>
                <a:gridCol w="1513116">
                  <a:extLst>
                    <a:ext uri="{9D8B030D-6E8A-4147-A177-3AD203B41FA5}">
                      <a16:colId xmlns:a16="http://schemas.microsoft.com/office/drawing/2014/main" val="2336475703"/>
                    </a:ext>
                  </a:extLst>
                </a:gridCol>
              </a:tblGrid>
              <a:tr h="370840">
                <a:tc>
                  <a:txBody>
                    <a:bodyPr/>
                    <a:lstStyle/>
                    <a:p>
                      <a:pPr algn="ctr"/>
                      <a:r>
                        <a:rPr lang="en-US" sz="2000" b="1"/>
                        <a:t>Năm</a:t>
                      </a:r>
                    </a:p>
                  </a:txBody>
                  <a:tcPr/>
                </a:tc>
                <a:tc>
                  <a:txBody>
                    <a:bodyPr/>
                    <a:lstStyle/>
                    <a:p>
                      <a:pPr algn="ctr"/>
                      <a:r>
                        <a:rPr lang="en-US" sz="2000" b="1"/>
                        <a:t>2010</a:t>
                      </a:r>
                    </a:p>
                  </a:txBody>
                  <a:tcPr/>
                </a:tc>
                <a:tc>
                  <a:txBody>
                    <a:bodyPr/>
                    <a:lstStyle/>
                    <a:p>
                      <a:pPr algn="ctr"/>
                      <a:r>
                        <a:rPr lang="en-US" sz="2000" b="1"/>
                        <a:t>2015</a:t>
                      </a:r>
                    </a:p>
                  </a:txBody>
                  <a:tcPr/>
                </a:tc>
                <a:tc>
                  <a:txBody>
                    <a:bodyPr/>
                    <a:lstStyle/>
                    <a:p>
                      <a:pPr algn="ctr"/>
                      <a:r>
                        <a:rPr lang="en-US" sz="2000" b="1"/>
                        <a:t>2021</a:t>
                      </a:r>
                    </a:p>
                  </a:txBody>
                  <a:tcPr/>
                </a:tc>
                <a:extLst>
                  <a:ext uri="{0D108BD9-81ED-4DB2-BD59-A6C34878D82A}">
                    <a16:rowId xmlns:a16="http://schemas.microsoft.com/office/drawing/2014/main" val="757097443"/>
                  </a:ext>
                </a:extLst>
              </a:tr>
              <a:tr h="370840">
                <a:tc>
                  <a:txBody>
                    <a:bodyPr/>
                    <a:lstStyle/>
                    <a:p>
                      <a:r>
                        <a:rPr lang="en-US" sz="2000"/>
                        <a:t>Diện tích cây lương thực có hạt (triệu ha)</a:t>
                      </a:r>
                    </a:p>
                  </a:txBody>
                  <a:tcPr/>
                </a:tc>
                <a:tc>
                  <a:txBody>
                    <a:bodyPr/>
                    <a:lstStyle/>
                    <a:p>
                      <a:pPr algn="ctr"/>
                      <a:r>
                        <a:rPr lang="en-US" sz="2000"/>
                        <a:t>3,98</a:t>
                      </a:r>
                    </a:p>
                  </a:txBody>
                  <a:tcPr/>
                </a:tc>
                <a:tc>
                  <a:txBody>
                    <a:bodyPr/>
                    <a:lstStyle/>
                    <a:p>
                      <a:pPr algn="ctr"/>
                      <a:r>
                        <a:rPr lang="en-US" sz="2000"/>
                        <a:t>4,34</a:t>
                      </a:r>
                    </a:p>
                  </a:txBody>
                  <a:tcPr/>
                </a:tc>
                <a:tc>
                  <a:txBody>
                    <a:bodyPr/>
                    <a:lstStyle/>
                    <a:p>
                      <a:pPr algn="ctr"/>
                      <a:r>
                        <a:rPr lang="en-US" sz="2000"/>
                        <a:t>3,92</a:t>
                      </a:r>
                    </a:p>
                  </a:txBody>
                  <a:tcPr/>
                </a:tc>
                <a:extLst>
                  <a:ext uri="{0D108BD9-81ED-4DB2-BD59-A6C34878D82A}">
                    <a16:rowId xmlns:a16="http://schemas.microsoft.com/office/drawing/2014/main" val="1498860762"/>
                  </a:ext>
                </a:extLst>
              </a:tr>
              <a:tr h="370840">
                <a:tc>
                  <a:txBody>
                    <a:bodyPr/>
                    <a:lstStyle/>
                    <a:p>
                      <a:r>
                        <a:rPr lang="en-US" sz="2000"/>
                        <a:t>Trong đó: lúa</a:t>
                      </a:r>
                    </a:p>
                  </a:txBody>
                  <a:tcPr/>
                </a:tc>
                <a:tc>
                  <a:txBody>
                    <a:bodyPr/>
                    <a:lstStyle/>
                    <a:p>
                      <a:pPr algn="ctr"/>
                      <a:r>
                        <a:rPr lang="en-US" sz="2000"/>
                        <a:t>3,94</a:t>
                      </a:r>
                    </a:p>
                  </a:txBody>
                  <a:tcPr/>
                </a:tc>
                <a:tc>
                  <a:txBody>
                    <a:bodyPr/>
                    <a:lstStyle/>
                    <a:p>
                      <a:pPr algn="ctr"/>
                      <a:r>
                        <a:rPr lang="en-US" sz="2000"/>
                        <a:t>4,30</a:t>
                      </a:r>
                    </a:p>
                  </a:txBody>
                  <a:tcPr/>
                </a:tc>
                <a:tc>
                  <a:txBody>
                    <a:bodyPr/>
                    <a:lstStyle/>
                    <a:p>
                      <a:pPr algn="ctr"/>
                      <a:r>
                        <a:rPr lang="en-US" sz="2000"/>
                        <a:t>3,89</a:t>
                      </a:r>
                    </a:p>
                  </a:txBody>
                  <a:tcPr/>
                </a:tc>
                <a:extLst>
                  <a:ext uri="{0D108BD9-81ED-4DB2-BD59-A6C34878D82A}">
                    <a16:rowId xmlns:a16="http://schemas.microsoft.com/office/drawing/2014/main" val="1884987362"/>
                  </a:ext>
                </a:extLst>
              </a:tr>
              <a:tr h="370840">
                <a:tc>
                  <a:txBody>
                    <a:bodyPr/>
                    <a:lstStyle/>
                    <a:p>
                      <a:r>
                        <a:rPr lang="en-US" sz="2000"/>
                        <a:t>Sản lượng cây lương thực có hạt (triệu tấn)</a:t>
                      </a:r>
                    </a:p>
                  </a:txBody>
                  <a:tcPr/>
                </a:tc>
                <a:tc>
                  <a:txBody>
                    <a:bodyPr/>
                    <a:lstStyle/>
                    <a:p>
                      <a:pPr algn="ctr"/>
                      <a:r>
                        <a:rPr lang="en-US" sz="2000"/>
                        <a:t>21,7</a:t>
                      </a:r>
                    </a:p>
                  </a:txBody>
                  <a:tcPr/>
                </a:tc>
                <a:tc>
                  <a:txBody>
                    <a:bodyPr/>
                    <a:lstStyle/>
                    <a:p>
                      <a:pPr algn="ctr"/>
                      <a:r>
                        <a:rPr lang="en-US" sz="2000"/>
                        <a:t>25,8</a:t>
                      </a:r>
                    </a:p>
                  </a:txBody>
                  <a:tcPr/>
                </a:tc>
                <a:tc>
                  <a:txBody>
                    <a:bodyPr/>
                    <a:lstStyle/>
                    <a:p>
                      <a:pPr algn="ctr"/>
                      <a:r>
                        <a:rPr lang="en-US" sz="2000"/>
                        <a:t>24,4</a:t>
                      </a:r>
                    </a:p>
                  </a:txBody>
                  <a:tcPr/>
                </a:tc>
                <a:extLst>
                  <a:ext uri="{0D108BD9-81ED-4DB2-BD59-A6C34878D82A}">
                    <a16:rowId xmlns:a16="http://schemas.microsoft.com/office/drawing/2014/main" val="2521947007"/>
                  </a:ext>
                </a:extLst>
              </a:tr>
              <a:tr h="370840">
                <a:tc>
                  <a:txBody>
                    <a:bodyPr/>
                    <a:lstStyle/>
                    <a:p>
                      <a:r>
                        <a:rPr lang="en-US" sz="2000"/>
                        <a:t>Trong đó: lúa</a:t>
                      </a:r>
                    </a:p>
                  </a:txBody>
                  <a:tcPr/>
                </a:tc>
                <a:tc>
                  <a:txBody>
                    <a:bodyPr/>
                    <a:lstStyle/>
                    <a:p>
                      <a:pPr algn="ctr"/>
                      <a:r>
                        <a:rPr lang="en-US" sz="2000"/>
                        <a:t>21,6</a:t>
                      </a:r>
                    </a:p>
                  </a:txBody>
                  <a:tcPr/>
                </a:tc>
                <a:tc>
                  <a:txBody>
                    <a:bodyPr/>
                    <a:lstStyle/>
                    <a:p>
                      <a:pPr algn="ctr"/>
                      <a:r>
                        <a:rPr lang="en-US" sz="2000"/>
                        <a:t>25,6</a:t>
                      </a:r>
                    </a:p>
                  </a:txBody>
                  <a:tcPr/>
                </a:tc>
                <a:tc>
                  <a:txBody>
                    <a:bodyPr/>
                    <a:lstStyle/>
                    <a:p>
                      <a:pPr algn="ctr"/>
                      <a:r>
                        <a:rPr lang="en-US" sz="2000"/>
                        <a:t>24,3</a:t>
                      </a:r>
                    </a:p>
                  </a:txBody>
                  <a:tcPr/>
                </a:tc>
                <a:extLst>
                  <a:ext uri="{0D108BD9-81ED-4DB2-BD59-A6C34878D82A}">
                    <a16:rowId xmlns:a16="http://schemas.microsoft.com/office/drawing/2014/main" val="2595961358"/>
                  </a:ext>
                </a:extLst>
              </a:tr>
            </a:tbl>
          </a:graphicData>
        </a:graphic>
      </p:graphicFrame>
      <p:sp>
        <p:nvSpPr>
          <p:cNvPr id="9" name="TextBox 8">
            <a:extLst>
              <a:ext uri="{FF2B5EF4-FFF2-40B4-BE49-F238E27FC236}">
                <a16:creationId xmlns:a16="http://schemas.microsoft.com/office/drawing/2014/main" id="{881BAEA8-EB69-403A-87B1-E43D078D888F}"/>
              </a:ext>
            </a:extLst>
          </p:cNvPr>
          <p:cNvSpPr txBox="1"/>
          <p:nvPr/>
        </p:nvSpPr>
        <p:spPr>
          <a:xfrm>
            <a:off x="6553199" y="4569771"/>
            <a:ext cx="5638801" cy="394210"/>
          </a:xfrm>
          <a:prstGeom prst="rect">
            <a:avLst/>
          </a:prstGeom>
          <a:noFill/>
        </p:spPr>
        <p:txBody>
          <a:bodyPr wrap="square" rtlCol="0" anchor="ctr">
            <a:spAutoFit/>
          </a:bodyPr>
          <a:lstStyle/>
          <a:p>
            <a:pPr>
              <a:lnSpc>
                <a:spcPct val="120000"/>
              </a:lnSpc>
            </a:pPr>
            <a:r>
              <a:rPr lang="en-US" i="1">
                <a:solidFill>
                  <a:schemeClr val="tx1">
                    <a:lumMod val="75000"/>
                    <a:lumOff val="25000"/>
                  </a:schemeClr>
                </a:solidFill>
              </a:rPr>
              <a:t>(Nguồn: Tổng cục Thống kê, 2011, 2016 và 2022)</a:t>
            </a:r>
            <a:endParaRPr lang="en-US" i="1" dirty="0">
              <a:solidFill>
                <a:schemeClr val="tx1">
                  <a:lumMod val="75000"/>
                  <a:lumOff val="25000"/>
                </a:schemeClr>
              </a:solidFill>
            </a:endParaRPr>
          </a:p>
        </p:txBody>
      </p:sp>
    </p:spTree>
    <p:extLst>
      <p:ext uri="{BB962C8B-B14F-4D97-AF65-F5344CB8AC3E}">
        <p14:creationId xmlns:p14="http://schemas.microsoft.com/office/powerpoint/2010/main" val="33566645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71D71105-0BFC-4F2C-B0EC-D1E22081B645}"/>
              </a:ext>
            </a:extLst>
          </p:cNvPr>
          <p:cNvGrpSpPr/>
          <p:nvPr/>
        </p:nvGrpSpPr>
        <p:grpSpPr>
          <a:xfrm>
            <a:off x="1137531" y="910163"/>
            <a:ext cx="1780805" cy="2534540"/>
            <a:chOff x="1013553" y="-1663704"/>
            <a:chExt cx="1780805" cy="3175008"/>
          </a:xfrm>
        </p:grpSpPr>
        <p:sp>
          <p:nvSpPr>
            <p:cNvPr id="79" name="TextBox 78">
              <a:extLst>
                <a:ext uri="{FF2B5EF4-FFF2-40B4-BE49-F238E27FC236}">
                  <a16:creationId xmlns:a16="http://schemas.microsoft.com/office/drawing/2014/main" id="{9B8A872B-51FC-4267-B442-FD11C15014F4}"/>
                </a:ext>
              </a:extLst>
            </p:cNvPr>
            <p:cNvSpPr txBox="1"/>
            <p:nvPr/>
          </p:nvSpPr>
          <p:spPr>
            <a:xfrm>
              <a:off x="1013553" y="-1364724"/>
              <a:ext cx="850945" cy="2534540"/>
            </a:xfrm>
            <a:prstGeom prst="rect">
              <a:avLst/>
            </a:prstGeom>
            <a:noFill/>
          </p:spPr>
          <p:txBody>
            <a:bodyPr wrap="square" rtlCol="0" anchor="ctr">
              <a:spAutoFit/>
            </a:bodyPr>
            <a:lstStyle/>
            <a:p>
              <a:pPr>
                <a:lnSpc>
                  <a:spcPct val="120000"/>
                </a:lnSpc>
              </a:pPr>
              <a:r>
                <a:rPr lang="en-US" sz="13800">
                  <a:solidFill>
                    <a:schemeClr val="bg1"/>
                  </a:solidFill>
                  <a:latin typeface="#9Slide05 Thunder" panose="02000000000000000000" pitchFamily="2" charset="0"/>
                </a:rPr>
                <a:t>i</a:t>
              </a:r>
              <a:endParaRPr lang="en-US" sz="13800" dirty="0">
                <a:solidFill>
                  <a:schemeClr val="bg1"/>
                </a:solidFill>
                <a:latin typeface="#9Slide05 Thunder" panose="02000000000000000000" pitchFamily="2" charset="0"/>
              </a:endParaRPr>
            </a:p>
          </p:txBody>
        </p:sp>
        <p:sp>
          <p:nvSpPr>
            <p:cNvPr id="80" name="TextBox 79">
              <a:extLst>
                <a:ext uri="{FF2B5EF4-FFF2-40B4-BE49-F238E27FC236}">
                  <a16:creationId xmlns:a16="http://schemas.microsoft.com/office/drawing/2014/main" id="{2A647C89-8537-4600-A398-825EE169087B}"/>
                </a:ext>
              </a:extLst>
            </p:cNvPr>
            <p:cNvSpPr txBox="1"/>
            <p:nvPr/>
          </p:nvSpPr>
          <p:spPr>
            <a:xfrm>
              <a:off x="1439025" y="-1663704"/>
              <a:ext cx="1355333" cy="3175008"/>
            </a:xfrm>
            <a:prstGeom prst="rect">
              <a:avLst/>
            </a:prstGeom>
            <a:noFill/>
          </p:spPr>
          <p:txBody>
            <a:bodyPr wrap="square" rtlCol="0" anchor="ctr">
              <a:spAutoFit/>
            </a:bodyPr>
            <a:lstStyle/>
            <a:p>
              <a:pPr>
                <a:lnSpc>
                  <a:spcPct val="120000"/>
                </a:lnSpc>
              </a:pPr>
              <a:endParaRPr lang="en-US" sz="13800" dirty="0">
                <a:solidFill>
                  <a:srgbClr val="00CCFF"/>
                </a:solidFill>
                <a:latin typeface="#9Slide05 Thunder" panose="02000000000000000000" pitchFamily="2" charset="0"/>
              </a:endParaRPr>
            </a:p>
          </p:txBody>
        </p:sp>
      </p:grpSp>
      <p:grpSp>
        <p:nvGrpSpPr>
          <p:cNvPr id="63" name="Group 62">
            <a:extLst>
              <a:ext uri="{FF2B5EF4-FFF2-40B4-BE49-F238E27FC236}">
                <a16:creationId xmlns:a16="http://schemas.microsoft.com/office/drawing/2014/main" id="{31D666A8-7129-4BF8-A99D-BF96317E52D9}"/>
              </a:ext>
            </a:extLst>
          </p:cNvPr>
          <p:cNvGrpSpPr/>
          <p:nvPr/>
        </p:nvGrpSpPr>
        <p:grpSpPr>
          <a:xfrm>
            <a:off x="-76200" y="-76200"/>
            <a:ext cx="12420600" cy="769441"/>
            <a:chOff x="1205161" y="-3563"/>
            <a:chExt cx="10901184" cy="769441"/>
          </a:xfrm>
        </p:grpSpPr>
        <p:sp>
          <p:nvSpPr>
            <p:cNvPr id="64" name="Rectangle: Rounded Corners 63">
              <a:extLst>
                <a:ext uri="{FF2B5EF4-FFF2-40B4-BE49-F238E27FC236}">
                  <a16:creationId xmlns:a16="http://schemas.microsoft.com/office/drawing/2014/main" id="{9BAC5076-DD31-4E3A-836C-5A58332AD29D}"/>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50F7E60-1F15-4772-B5FE-E36558B3697D}"/>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85" name="TextBox 84">
            <a:extLst>
              <a:ext uri="{FF2B5EF4-FFF2-40B4-BE49-F238E27FC236}">
                <a16:creationId xmlns:a16="http://schemas.microsoft.com/office/drawing/2014/main" id="{CA8768EE-8A1C-45EE-9349-10C6226A13DC}"/>
              </a:ext>
            </a:extLst>
          </p:cNvPr>
          <p:cNvSpPr txBox="1"/>
          <p:nvPr/>
        </p:nvSpPr>
        <p:spPr>
          <a:xfrm>
            <a:off x="191522" y="3457950"/>
            <a:ext cx="3742676" cy="2677656"/>
          </a:xfrm>
          <a:prstGeom prst="rect">
            <a:avLst/>
          </a:prstGeom>
          <a:noFill/>
          <a:ln w="38100">
            <a:solidFill>
              <a:srgbClr val="30696C"/>
            </a:solidFill>
            <a:prstDash val="lgDashDotDot"/>
          </a:ln>
          <a:effectLst>
            <a:outerShdw blurRad="63500" sx="102000" sy="102000" algn="ctr" rotWithShape="0">
              <a:prstClr val="black">
                <a:alpha val="40000"/>
              </a:prstClr>
            </a:outerShdw>
          </a:effectLst>
        </p:spPr>
        <p:txBody>
          <a:bodyPr wrap="square">
            <a:spAutoFit/>
          </a:bodyPr>
          <a:lstStyle/>
          <a:p>
            <a:pPr algn="ctr"/>
            <a:r>
              <a:rPr lang="en-US" sz="2800" b="1">
                <a:latin typeface="#9Slide03 SFU Futura_03" panose="00000400000000000000" pitchFamily="2" charset="0"/>
              </a:rPr>
              <a:t>- Cá nhân đọc 1 phút </a:t>
            </a:r>
          </a:p>
          <a:p>
            <a:pPr algn="ctr"/>
            <a:r>
              <a:rPr lang="en-US" sz="2800" b="1">
                <a:latin typeface="#9Slide03 SFU Futura_03" panose="00000400000000000000" pitchFamily="2" charset="0"/>
              </a:rPr>
              <a:t>phần I - SGK sau đó </a:t>
            </a:r>
          </a:p>
          <a:p>
            <a:pPr algn="ctr"/>
            <a:r>
              <a:rPr lang="en-US" sz="2800" b="1">
                <a:latin typeface="#9Slide03 SFU Futura_03" panose="00000400000000000000" pitchFamily="2" charset="0"/>
              </a:rPr>
              <a:t>gấp sách lại. </a:t>
            </a:r>
          </a:p>
          <a:p>
            <a:pPr algn="ctr"/>
            <a:r>
              <a:rPr lang="en-US" sz="2800" b="1">
                <a:latin typeface="#9Slide03 SFU Futura_03" panose="00000400000000000000" pitchFamily="2" charset="0"/>
              </a:rPr>
              <a:t>- Đọc thông tin và điền </a:t>
            </a:r>
          </a:p>
          <a:p>
            <a:pPr algn="ctr"/>
            <a:r>
              <a:rPr lang="en-US" sz="2800" b="1">
                <a:latin typeface="#9Slide03 SFU Futura_03" panose="00000400000000000000" pitchFamily="2" charset="0"/>
              </a:rPr>
              <a:t>vào dấu chấm trong PHT</a:t>
            </a:r>
          </a:p>
        </p:txBody>
      </p:sp>
      <p:sp>
        <p:nvSpPr>
          <p:cNvPr id="86" name="Rectangle 85">
            <a:extLst>
              <a:ext uri="{FF2B5EF4-FFF2-40B4-BE49-F238E27FC236}">
                <a16:creationId xmlns:a16="http://schemas.microsoft.com/office/drawing/2014/main" id="{7993ABCF-85C9-46E3-A227-E40D3B76DD66}"/>
              </a:ext>
            </a:extLst>
          </p:cNvPr>
          <p:cNvSpPr/>
          <p:nvPr/>
        </p:nvSpPr>
        <p:spPr>
          <a:xfrm>
            <a:off x="4513478" y="1150110"/>
            <a:ext cx="7498773" cy="5287922"/>
          </a:xfrm>
          <a:prstGeom prst="rect">
            <a:avLst/>
          </a:prstGeom>
          <a:noFill/>
          <a:ln w="28575">
            <a:solidFill>
              <a:srgbClr val="30696C"/>
            </a:solidFill>
            <a:prstDash val="sysDash"/>
          </a:ln>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vi-VN" sz="2800">
                <a:solidFill>
                  <a:srgbClr val="FF0000"/>
                </a:solidFill>
                <a:latin typeface="#9Slide03 SFU Futura_05" panose="00000800000000000000" pitchFamily="2" charset="0"/>
              </a:rPr>
              <a:t>              </a:t>
            </a:r>
            <a:r>
              <a:rPr lang="vi-VN" sz="2800">
                <a:solidFill>
                  <a:schemeClr val="accent2">
                    <a:lumMod val="50000"/>
                  </a:schemeClr>
                </a:solidFill>
                <a:latin typeface="#9Slide03 SFU Futura_05" panose="00000800000000000000" pitchFamily="2" charset="0"/>
              </a:rPr>
              <a:t>PHIẾU HỌC TẬP</a:t>
            </a:r>
            <a:endParaRPr lang="en-US" sz="2800">
              <a:solidFill>
                <a:schemeClr val="accent2">
                  <a:lumMod val="50000"/>
                </a:schemeClr>
              </a:solidFill>
              <a:latin typeface="#9Slide03 SFU Futura_05" panose="00000800000000000000" pitchFamily="2" charset="0"/>
            </a:endParaRPr>
          </a:p>
          <a:p>
            <a:pPr marR="0" lvl="0" algn="l" defTabSz="457200" rtl="0" eaLnBrk="1" fontAlgn="auto" latinLnBrk="0" hangingPunct="1">
              <a:lnSpc>
                <a:spcPct val="100000"/>
              </a:lnSpc>
              <a:spcBef>
                <a:spcPts val="0"/>
              </a:spcBef>
              <a:spcAft>
                <a:spcPts val="0"/>
              </a:spcAft>
              <a:buClrTx/>
              <a:buSzTx/>
              <a:tabLst/>
              <a:defRPr/>
            </a:pPr>
            <a:r>
              <a:rPr lang="en-US" sz="2400">
                <a:solidFill>
                  <a:srgbClr val="002060"/>
                </a:solidFill>
                <a:latin typeface="#9Slide03 SFU Futura_03" panose="00000400000000000000" pitchFamily="2" charset="0"/>
              </a:rPr>
              <a:t>Đọc mục I - SGK,</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em hãy điền thích hợp vào chỗ chấm</a:t>
            </a:r>
          </a:p>
          <a:p>
            <a:pPr marL="34290" indent="135255">
              <a:lnSpc>
                <a:spcPct val="120000"/>
              </a:lnSpc>
            </a:pPr>
            <a:r>
              <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1. Vị trí địa lí và phạm vi lãnh thổ</a:t>
            </a:r>
          </a:p>
          <a:p>
            <a:pPr marL="34290" indent="135255">
              <a:lnSpc>
                <a:spcPct val="120000"/>
              </a:lnSpc>
            </a:pPr>
            <a:r>
              <a:rPr lang="vi-VN" sz="2400">
                <a:solidFill>
                  <a:srgbClr val="002060"/>
                </a:solidFill>
                <a:latin typeface="#9Slide03 SFU Futura_03" panose="00000400000000000000" pitchFamily="2" charset="0"/>
              </a:rPr>
              <a:t>- Diện tích:</a:t>
            </a:r>
            <a:r>
              <a:rPr lang="en-US" sz="2400">
                <a:solidFill>
                  <a:srgbClr val="002060"/>
                </a:solidFill>
                <a:latin typeface="#9Slide03 SFU Futura_03" panose="00000400000000000000" pitchFamily="2" charset="0"/>
              </a:rPr>
              <a:t> ...........</a:t>
            </a:r>
            <a:r>
              <a:rPr lang="vi-VN" sz="2400">
                <a:solidFill>
                  <a:srgbClr val="002060"/>
                </a:solidFill>
                <a:latin typeface="#9Slide03 SFU Futura_03" panose="00000400000000000000" pitchFamily="2" charset="0"/>
              </a:rPr>
              <a:t> nghìn km² là đồng bằng châu thổ lớn nhất nước ta.</a:t>
            </a:r>
          </a:p>
          <a:p>
            <a:pPr marL="34290" indent="135255">
              <a:lnSpc>
                <a:spcPct val="120000"/>
              </a:lnSpc>
            </a:pPr>
            <a:r>
              <a:rPr lang="vi-VN" sz="2400">
                <a:solidFill>
                  <a:srgbClr val="002060"/>
                </a:solidFill>
                <a:latin typeface="#9Slide03 SFU Futura_03" panose="00000400000000000000" pitchFamily="2" charset="0"/>
              </a:rPr>
              <a:t>- Gồm:</a:t>
            </a:r>
            <a:r>
              <a:rPr lang="en-US" sz="2400">
                <a:solidFill>
                  <a:srgbClr val="002060"/>
                </a:solidFill>
                <a:latin typeface="#9Slide03 SFU Futura_03" panose="00000400000000000000" pitchFamily="2" charset="0"/>
              </a:rPr>
              <a:t> ..........</a:t>
            </a:r>
            <a:r>
              <a:rPr lang="vi-VN" sz="2400">
                <a:solidFill>
                  <a:srgbClr val="002060"/>
                </a:solidFill>
                <a:latin typeface="#9Slide03 SFU Futura_03" panose="00000400000000000000" pitchFamily="2" charset="0"/>
              </a:rPr>
              <a:t> tỉnh.</a:t>
            </a:r>
          </a:p>
          <a:p>
            <a:pPr marL="34290" indent="135255">
              <a:lnSpc>
                <a:spcPct val="120000"/>
              </a:lnSpc>
            </a:pPr>
            <a:r>
              <a:rPr lang="vi-VN" sz="2400">
                <a:solidFill>
                  <a:srgbClr val="002060"/>
                </a:solidFill>
                <a:latin typeface="#9Slide03 SFU Futura_03" panose="00000400000000000000" pitchFamily="2" charset="0"/>
              </a:rPr>
              <a:t>- Tiếp giáp: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nước láng giềng,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vùng. </a:t>
            </a:r>
          </a:p>
          <a:p>
            <a:pPr marL="34290" indent="135255">
              <a:lnSpc>
                <a:spcPct val="120000"/>
              </a:lnSpc>
            </a:pPr>
            <a:r>
              <a:rPr lang="vi-VN" sz="2400">
                <a:solidFill>
                  <a:srgbClr val="002060"/>
                </a:solidFill>
                <a:latin typeface="#9Slide03 SFU Futura_03" panose="00000400000000000000" pitchFamily="2" charset="0"/>
              </a:rPr>
              <a:t>- Có vùng biển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Các tỉnh thuộc vùng kinh tế trọng điểm phía Nam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Vị trí địa lí tạo thuận lợi cho việc </a:t>
            </a:r>
            <a:r>
              <a:rPr lang="en-US" sz="2400">
                <a:solidFill>
                  <a:srgbClr val="002060"/>
                </a:solidFill>
                <a:latin typeface="#9Slide03 SFU Futura_03" panose="00000400000000000000" pitchFamily="2" charset="0"/>
              </a:rPr>
              <a:t>...........................</a:t>
            </a:r>
          </a:p>
          <a:p>
            <a:pPr marL="34290" indent="135255">
              <a:lnSpc>
                <a:spcPct val="120000"/>
              </a:lnSpc>
            </a:pP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p:txBody>
      </p:sp>
      <p:sp>
        <p:nvSpPr>
          <p:cNvPr id="87" name="TextBox 86">
            <a:extLst>
              <a:ext uri="{FF2B5EF4-FFF2-40B4-BE49-F238E27FC236}">
                <a16:creationId xmlns:a16="http://schemas.microsoft.com/office/drawing/2014/main" id="{4CA452D2-5B43-44CD-A0BB-E181485BBFF4}"/>
              </a:ext>
            </a:extLst>
          </p:cNvPr>
          <p:cNvSpPr txBox="1"/>
          <p:nvPr/>
        </p:nvSpPr>
        <p:spPr>
          <a:xfrm>
            <a:off x="6301363" y="2339050"/>
            <a:ext cx="16002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40,9</a:t>
            </a:r>
            <a:endParaRPr lang="en-US">
              <a:solidFill>
                <a:srgbClr val="FF0000"/>
              </a:solidFill>
            </a:endParaRPr>
          </a:p>
        </p:txBody>
      </p:sp>
      <p:sp>
        <p:nvSpPr>
          <p:cNvPr id="88" name="TextBox 87">
            <a:extLst>
              <a:ext uri="{FF2B5EF4-FFF2-40B4-BE49-F238E27FC236}">
                <a16:creationId xmlns:a16="http://schemas.microsoft.com/office/drawing/2014/main" id="{6A09B5F2-25C9-4E1C-AC4E-61DE81380BCD}"/>
              </a:ext>
            </a:extLst>
          </p:cNvPr>
          <p:cNvSpPr txBox="1"/>
          <p:nvPr/>
        </p:nvSpPr>
        <p:spPr>
          <a:xfrm>
            <a:off x="5800621" y="3198167"/>
            <a:ext cx="16002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13</a:t>
            </a:r>
            <a:endParaRPr lang="en-US">
              <a:solidFill>
                <a:srgbClr val="FF0000"/>
              </a:solidFill>
            </a:endParaRPr>
          </a:p>
        </p:txBody>
      </p:sp>
      <p:sp>
        <p:nvSpPr>
          <p:cNvPr id="89" name="TextBox 88">
            <a:extLst>
              <a:ext uri="{FF2B5EF4-FFF2-40B4-BE49-F238E27FC236}">
                <a16:creationId xmlns:a16="http://schemas.microsoft.com/office/drawing/2014/main" id="{1E994CE4-D63C-4E0A-8DE3-490400C58A10}"/>
              </a:ext>
            </a:extLst>
          </p:cNvPr>
          <p:cNvSpPr txBox="1"/>
          <p:nvPr/>
        </p:nvSpPr>
        <p:spPr>
          <a:xfrm>
            <a:off x="6379901" y="3659832"/>
            <a:ext cx="16002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1</a:t>
            </a:r>
            <a:endParaRPr lang="en-US">
              <a:solidFill>
                <a:srgbClr val="FF0000"/>
              </a:solidFill>
            </a:endParaRPr>
          </a:p>
        </p:txBody>
      </p:sp>
      <p:sp>
        <p:nvSpPr>
          <p:cNvPr id="90" name="TextBox 89">
            <a:extLst>
              <a:ext uri="{FF2B5EF4-FFF2-40B4-BE49-F238E27FC236}">
                <a16:creationId xmlns:a16="http://schemas.microsoft.com/office/drawing/2014/main" id="{26DDDBCF-B945-427F-8541-6D0026D71D6F}"/>
              </a:ext>
            </a:extLst>
          </p:cNvPr>
          <p:cNvSpPr txBox="1"/>
          <p:nvPr/>
        </p:nvSpPr>
        <p:spPr>
          <a:xfrm>
            <a:off x="9660131" y="3634973"/>
            <a:ext cx="1600200" cy="461665"/>
          </a:xfrm>
          <a:prstGeom prst="rect">
            <a:avLst/>
          </a:prstGeom>
          <a:noFill/>
        </p:spPr>
        <p:txBody>
          <a:bodyPr wrap="square">
            <a:spAutoFit/>
          </a:bodyPr>
          <a:lstStyle/>
          <a:p>
            <a:r>
              <a:rPr kumimoji="0" lang="en-US" sz="24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9Slide03 SFU Futura_03" panose="00000400000000000000" pitchFamily="2" charset="0"/>
              </a:rPr>
              <a:t>1</a:t>
            </a:r>
            <a:endParaRPr lang="en-US">
              <a:solidFill>
                <a:srgbClr val="FF0000"/>
              </a:solidFill>
            </a:endParaRPr>
          </a:p>
        </p:txBody>
      </p:sp>
      <p:sp>
        <p:nvSpPr>
          <p:cNvPr id="91" name="TextBox 90">
            <a:extLst>
              <a:ext uri="{FF2B5EF4-FFF2-40B4-BE49-F238E27FC236}">
                <a16:creationId xmlns:a16="http://schemas.microsoft.com/office/drawing/2014/main" id="{A8BF1485-C711-4919-BA26-665C3A199AB9}"/>
              </a:ext>
            </a:extLst>
          </p:cNvPr>
          <p:cNvSpPr txBox="1"/>
          <p:nvPr/>
        </p:nvSpPr>
        <p:spPr>
          <a:xfrm>
            <a:off x="6993608" y="4138031"/>
            <a:ext cx="4820477"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rộng lớn với nhiều đảo, quần đảo</a:t>
            </a:r>
            <a:endParaRPr lang="en-US">
              <a:solidFill>
                <a:srgbClr val="FF0000"/>
              </a:solidFill>
            </a:endParaRPr>
          </a:p>
        </p:txBody>
      </p:sp>
      <p:sp>
        <p:nvSpPr>
          <p:cNvPr id="92" name="TextBox 91">
            <a:extLst>
              <a:ext uri="{FF2B5EF4-FFF2-40B4-BE49-F238E27FC236}">
                <a16:creationId xmlns:a16="http://schemas.microsoft.com/office/drawing/2014/main" id="{78EA35B0-F8C6-4524-A403-6E59939C5F25}"/>
              </a:ext>
            </a:extLst>
          </p:cNvPr>
          <p:cNvSpPr txBox="1"/>
          <p:nvPr/>
        </p:nvSpPr>
        <p:spPr>
          <a:xfrm>
            <a:off x="4691224" y="4953550"/>
            <a:ext cx="6455747" cy="461665"/>
          </a:xfrm>
          <a:prstGeom prst="rect">
            <a:avLst/>
          </a:prstGeom>
          <a:noFill/>
        </p:spPr>
        <p:txBody>
          <a:bodyPr wrap="square">
            <a:spAutoFit/>
          </a:bodyPr>
          <a:lstStyle/>
          <a:p>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Cần Thơ, An Giang, Kiên Giang, Cà Mau</a:t>
            </a:r>
            <a:endParaRPr lang="en-US">
              <a:solidFill>
                <a:srgbClr val="FF0000"/>
              </a:solidFill>
            </a:endParaRPr>
          </a:p>
        </p:txBody>
      </p:sp>
      <p:sp>
        <p:nvSpPr>
          <p:cNvPr id="93" name="TextBox 92">
            <a:extLst>
              <a:ext uri="{FF2B5EF4-FFF2-40B4-BE49-F238E27FC236}">
                <a16:creationId xmlns:a16="http://schemas.microsoft.com/office/drawing/2014/main" id="{7FA409CD-D18C-4F3B-A9DF-EB268CC2B05A}"/>
              </a:ext>
            </a:extLst>
          </p:cNvPr>
          <p:cNvSpPr txBox="1"/>
          <p:nvPr/>
        </p:nvSpPr>
        <p:spPr>
          <a:xfrm>
            <a:off x="4691224" y="5893414"/>
            <a:ext cx="7455939" cy="461665"/>
          </a:xfrm>
          <a:prstGeom prst="rect">
            <a:avLst/>
          </a:prstGeom>
          <a:noFill/>
        </p:spPr>
        <p:txBody>
          <a:bodyPr wrap="square">
            <a:spAutoFit/>
          </a:bodyPr>
          <a:lstStyle/>
          <a:p>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kinh tế đối ngoại, khai thác tiềm năng, liên kết vùng…</a:t>
            </a:r>
            <a:endParaRPr lang="en-US">
              <a:solidFill>
                <a:srgbClr val="FF0000"/>
              </a:solidFill>
            </a:endParaRPr>
          </a:p>
        </p:txBody>
      </p:sp>
      <p:sp>
        <p:nvSpPr>
          <p:cNvPr id="94" name="TextBox 93">
            <a:extLst>
              <a:ext uri="{FF2B5EF4-FFF2-40B4-BE49-F238E27FC236}">
                <a16:creationId xmlns:a16="http://schemas.microsoft.com/office/drawing/2014/main" id="{9ADFE24F-F8DC-4CC2-948D-0794B4B6C485}"/>
              </a:ext>
            </a:extLst>
          </p:cNvPr>
          <p:cNvSpPr txBox="1"/>
          <p:nvPr/>
        </p:nvSpPr>
        <p:spPr>
          <a:xfrm>
            <a:off x="9395460" y="5390356"/>
            <a:ext cx="2794537" cy="461665"/>
          </a:xfrm>
          <a:prstGeom prst="rect">
            <a:avLst/>
          </a:prstGeom>
          <a:noFill/>
        </p:spPr>
        <p:txBody>
          <a:bodyPr wrap="square">
            <a:spAutoFit/>
          </a:bodyPr>
          <a:lstStyle/>
          <a:p>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mở rộng</a:t>
            </a:r>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 </a:t>
            </a:r>
            <a:r>
              <a:rPr lang="vi-VN" sz="2400" b="1">
                <a:solidFill>
                  <a:srgbClr val="FF0000"/>
                </a:solidFill>
                <a:effectLst>
                  <a:outerShdw blurRad="38100" dist="38100" dir="2700000" algn="tl">
                    <a:srgbClr val="000000">
                      <a:alpha val="43137"/>
                    </a:srgbClr>
                  </a:outerShdw>
                </a:effectLst>
                <a:latin typeface="#9Slide03 SFU Futura_03" panose="00000400000000000000" pitchFamily="2" charset="0"/>
              </a:rPr>
              <a:t>phát triển </a:t>
            </a:r>
            <a:endParaRPr lang="en-US">
              <a:solidFill>
                <a:srgbClr val="FF0000"/>
              </a:solidFill>
            </a:endParaRPr>
          </a:p>
        </p:txBody>
      </p:sp>
    </p:spTree>
    <p:extLst>
      <p:ext uri="{BB962C8B-B14F-4D97-AF65-F5344CB8AC3E}">
        <p14:creationId xmlns:p14="http://schemas.microsoft.com/office/powerpoint/2010/main" val="11064113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arn(inVertical)">
                                      <p:cBhvr>
                                        <p:cTn id="7" dur="500"/>
                                        <p:tgtEl>
                                          <p:spTgt spid="8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5">
                                            <p:bg/>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5">
                                            <p:txEl>
                                              <p:pRg st="0" end="0"/>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85">
                                            <p:txEl>
                                              <p:pRg st="1" end="1"/>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5">
                                            <p:txEl>
                                              <p:pRg st="2" end="2"/>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85">
                                            <p:txEl>
                                              <p:pRg st="3" end="3"/>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5">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6">
                                            <p:bg/>
                                          </p:spTgt>
                                        </p:tgtEl>
                                        <p:attrNameLst>
                                          <p:attrName>style.visibility</p:attrName>
                                        </p:attrNameLst>
                                      </p:cBhvr>
                                      <p:to>
                                        <p:strVal val="visible"/>
                                      </p:to>
                                    </p:set>
                                    <p:animEffect transition="in" filter="fade">
                                      <p:cBhvr>
                                        <p:cTn id="30" dur="1000"/>
                                        <p:tgtEl>
                                          <p:spTgt spid="86">
                                            <p:bg/>
                                          </p:spTgt>
                                        </p:tgtEl>
                                      </p:cBhvr>
                                    </p:animEffect>
                                    <p:anim calcmode="lin" valueType="num">
                                      <p:cBhvr>
                                        <p:cTn id="31" dur="1000" fill="hold"/>
                                        <p:tgtEl>
                                          <p:spTgt spid="86">
                                            <p:bg/>
                                          </p:spTgt>
                                        </p:tgtEl>
                                        <p:attrNameLst>
                                          <p:attrName>ppt_x</p:attrName>
                                        </p:attrNameLst>
                                      </p:cBhvr>
                                      <p:tavLst>
                                        <p:tav tm="0">
                                          <p:val>
                                            <p:strVal val="#ppt_x"/>
                                          </p:val>
                                        </p:tav>
                                        <p:tav tm="100000">
                                          <p:val>
                                            <p:strVal val="#ppt_x"/>
                                          </p:val>
                                        </p:tav>
                                      </p:tavLst>
                                    </p:anim>
                                    <p:anim calcmode="lin" valueType="num">
                                      <p:cBhvr>
                                        <p:cTn id="32" dur="1000" fill="hold"/>
                                        <p:tgtEl>
                                          <p:spTgt spid="86">
                                            <p:bg/>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6">
                                            <p:txEl>
                                              <p:pRg st="0" end="0"/>
                                            </p:txEl>
                                          </p:spTgt>
                                        </p:tgtEl>
                                        <p:attrNameLst>
                                          <p:attrName>style.visibility</p:attrName>
                                        </p:attrNameLst>
                                      </p:cBhvr>
                                      <p:to>
                                        <p:strVal val="visible"/>
                                      </p:to>
                                    </p:set>
                                    <p:animEffect transition="in" filter="fade">
                                      <p:cBhvr>
                                        <p:cTn id="37" dur="1000"/>
                                        <p:tgtEl>
                                          <p:spTgt spid="86">
                                            <p:txEl>
                                              <p:pRg st="0" end="0"/>
                                            </p:txEl>
                                          </p:spTgt>
                                        </p:tgtEl>
                                      </p:cBhvr>
                                    </p:animEffect>
                                    <p:anim calcmode="lin" valueType="num">
                                      <p:cBhvr>
                                        <p:cTn id="38" dur="1000" fill="hold"/>
                                        <p:tgtEl>
                                          <p:spTgt spid="86">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86">
                                            <p:txEl>
                                              <p:pRg st="1" end="1"/>
                                            </p:txEl>
                                          </p:spTgt>
                                        </p:tgtEl>
                                        <p:attrNameLst>
                                          <p:attrName>style.visibility</p:attrName>
                                        </p:attrNameLst>
                                      </p:cBhvr>
                                      <p:to>
                                        <p:strVal val="visible"/>
                                      </p:to>
                                    </p:set>
                                    <p:animEffect transition="in" filter="fade">
                                      <p:cBhvr>
                                        <p:cTn id="44" dur="1000"/>
                                        <p:tgtEl>
                                          <p:spTgt spid="86">
                                            <p:txEl>
                                              <p:pRg st="1" end="1"/>
                                            </p:txEl>
                                          </p:spTgt>
                                        </p:tgtEl>
                                      </p:cBhvr>
                                    </p:animEffect>
                                    <p:anim calcmode="lin" valueType="num">
                                      <p:cBhvr>
                                        <p:cTn id="45" dur="1000" fill="hold"/>
                                        <p:tgtEl>
                                          <p:spTgt spid="86">
                                            <p:txEl>
                                              <p:pRg st="1" end="1"/>
                                            </p:txEl>
                                          </p:spTgt>
                                        </p:tgtEl>
                                        <p:attrNameLst>
                                          <p:attrName>ppt_x</p:attrName>
                                        </p:attrNameLst>
                                      </p:cBhvr>
                                      <p:tavLst>
                                        <p:tav tm="0">
                                          <p:val>
                                            <p:strVal val="#ppt_x"/>
                                          </p:val>
                                        </p:tav>
                                        <p:tav tm="100000">
                                          <p:val>
                                            <p:strVal val="#ppt_x"/>
                                          </p:val>
                                        </p:tav>
                                      </p:tavLst>
                                    </p:anim>
                                    <p:anim calcmode="lin" valueType="num">
                                      <p:cBhvr>
                                        <p:cTn id="46" dur="1000" fill="hold"/>
                                        <p:tgtEl>
                                          <p:spTgt spid="8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6">
                                            <p:txEl>
                                              <p:pRg st="2" end="2"/>
                                            </p:txEl>
                                          </p:spTgt>
                                        </p:tgtEl>
                                        <p:attrNameLst>
                                          <p:attrName>style.visibility</p:attrName>
                                        </p:attrNameLst>
                                      </p:cBhvr>
                                      <p:to>
                                        <p:strVal val="visible"/>
                                      </p:to>
                                    </p:set>
                                    <p:animEffect transition="in" filter="fade">
                                      <p:cBhvr>
                                        <p:cTn id="51" dur="1000"/>
                                        <p:tgtEl>
                                          <p:spTgt spid="86">
                                            <p:txEl>
                                              <p:pRg st="2" end="2"/>
                                            </p:txEl>
                                          </p:spTgt>
                                        </p:tgtEl>
                                      </p:cBhvr>
                                    </p:animEffect>
                                    <p:anim calcmode="lin" valueType="num">
                                      <p:cBhvr>
                                        <p:cTn id="52" dur="1000" fill="hold"/>
                                        <p:tgtEl>
                                          <p:spTgt spid="86">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8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86">
                                            <p:txEl>
                                              <p:pRg st="3" end="3"/>
                                            </p:txEl>
                                          </p:spTgt>
                                        </p:tgtEl>
                                        <p:attrNameLst>
                                          <p:attrName>style.visibility</p:attrName>
                                        </p:attrNameLst>
                                      </p:cBhvr>
                                      <p:to>
                                        <p:strVal val="visible"/>
                                      </p:to>
                                    </p:set>
                                    <p:animEffect transition="in" filter="fade">
                                      <p:cBhvr>
                                        <p:cTn id="58" dur="1000"/>
                                        <p:tgtEl>
                                          <p:spTgt spid="86">
                                            <p:txEl>
                                              <p:pRg st="3" end="3"/>
                                            </p:txEl>
                                          </p:spTgt>
                                        </p:tgtEl>
                                      </p:cBhvr>
                                    </p:animEffect>
                                    <p:anim calcmode="lin" valueType="num">
                                      <p:cBhvr>
                                        <p:cTn id="59" dur="1000" fill="hold"/>
                                        <p:tgtEl>
                                          <p:spTgt spid="86">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8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86">
                                            <p:txEl>
                                              <p:pRg st="4" end="4"/>
                                            </p:txEl>
                                          </p:spTgt>
                                        </p:tgtEl>
                                        <p:attrNameLst>
                                          <p:attrName>style.visibility</p:attrName>
                                        </p:attrNameLst>
                                      </p:cBhvr>
                                      <p:to>
                                        <p:strVal val="visible"/>
                                      </p:to>
                                    </p:set>
                                    <p:animEffect transition="in" filter="fade">
                                      <p:cBhvr>
                                        <p:cTn id="65" dur="1000"/>
                                        <p:tgtEl>
                                          <p:spTgt spid="86">
                                            <p:txEl>
                                              <p:pRg st="4" end="4"/>
                                            </p:txEl>
                                          </p:spTgt>
                                        </p:tgtEl>
                                      </p:cBhvr>
                                    </p:animEffect>
                                    <p:anim calcmode="lin" valueType="num">
                                      <p:cBhvr>
                                        <p:cTn id="66" dur="1000" fill="hold"/>
                                        <p:tgtEl>
                                          <p:spTgt spid="86">
                                            <p:txEl>
                                              <p:pRg st="4" end="4"/>
                                            </p:txEl>
                                          </p:spTgt>
                                        </p:tgtEl>
                                        <p:attrNameLst>
                                          <p:attrName>ppt_x</p:attrName>
                                        </p:attrNameLst>
                                      </p:cBhvr>
                                      <p:tavLst>
                                        <p:tav tm="0">
                                          <p:val>
                                            <p:strVal val="#ppt_x"/>
                                          </p:val>
                                        </p:tav>
                                        <p:tav tm="100000">
                                          <p:val>
                                            <p:strVal val="#ppt_x"/>
                                          </p:val>
                                        </p:tav>
                                      </p:tavLst>
                                    </p:anim>
                                    <p:anim calcmode="lin" valueType="num">
                                      <p:cBhvr>
                                        <p:cTn id="67" dur="1000" fill="hold"/>
                                        <p:tgtEl>
                                          <p:spTgt spid="8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86">
                                            <p:txEl>
                                              <p:pRg st="5" end="5"/>
                                            </p:txEl>
                                          </p:spTgt>
                                        </p:tgtEl>
                                        <p:attrNameLst>
                                          <p:attrName>style.visibility</p:attrName>
                                        </p:attrNameLst>
                                      </p:cBhvr>
                                      <p:to>
                                        <p:strVal val="visible"/>
                                      </p:to>
                                    </p:set>
                                    <p:animEffect transition="in" filter="fade">
                                      <p:cBhvr>
                                        <p:cTn id="72" dur="1000"/>
                                        <p:tgtEl>
                                          <p:spTgt spid="86">
                                            <p:txEl>
                                              <p:pRg st="5" end="5"/>
                                            </p:txEl>
                                          </p:spTgt>
                                        </p:tgtEl>
                                      </p:cBhvr>
                                    </p:animEffect>
                                    <p:anim calcmode="lin" valueType="num">
                                      <p:cBhvr>
                                        <p:cTn id="73" dur="1000" fill="hold"/>
                                        <p:tgtEl>
                                          <p:spTgt spid="86">
                                            <p:txEl>
                                              <p:pRg st="5" end="5"/>
                                            </p:txEl>
                                          </p:spTgt>
                                        </p:tgtEl>
                                        <p:attrNameLst>
                                          <p:attrName>ppt_x</p:attrName>
                                        </p:attrNameLst>
                                      </p:cBhvr>
                                      <p:tavLst>
                                        <p:tav tm="0">
                                          <p:val>
                                            <p:strVal val="#ppt_x"/>
                                          </p:val>
                                        </p:tav>
                                        <p:tav tm="100000">
                                          <p:val>
                                            <p:strVal val="#ppt_x"/>
                                          </p:val>
                                        </p:tav>
                                      </p:tavLst>
                                    </p:anim>
                                    <p:anim calcmode="lin" valueType="num">
                                      <p:cBhvr>
                                        <p:cTn id="74" dur="1000" fill="hold"/>
                                        <p:tgtEl>
                                          <p:spTgt spid="8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86">
                                            <p:txEl>
                                              <p:pRg st="6" end="6"/>
                                            </p:txEl>
                                          </p:spTgt>
                                        </p:tgtEl>
                                        <p:attrNameLst>
                                          <p:attrName>style.visibility</p:attrName>
                                        </p:attrNameLst>
                                      </p:cBhvr>
                                      <p:to>
                                        <p:strVal val="visible"/>
                                      </p:to>
                                    </p:set>
                                    <p:animEffect transition="in" filter="fade">
                                      <p:cBhvr>
                                        <p:cTn id="79" dur="1000"/>
                                        <p:tgtEl>
                                          <p:spTgt spid="86">
                                            <p:txEl>
                                              <p:pRg st="6" end="6"/>
                                            </p:txEl>
                                          </p:spTgt>
                                        </p:tgtEl>
                                      </p:cBhvr>
                                    </p:animEffect>
                                    <p:anim calcmode="lin" valueType="num">
                                      <p:cBhvr>
                                        <p:cTn id="80" dur="1000" fill="hold"/>
                                        <p:tgtEl>
                                          <p:spTgt spid="86">
                                            <p:txEl>
                                              <p:pRg st="6" end="6"/>
                                            </p:txEl>
                                          </p:spTgt>
                                        </p:tgtEl>
                                        <p:attrNameLst>
                                          <p:attrName>ppt_x</p:attrName>
                                        </p:attrNameLst>
                                      </p:cBhvr>
                                      <p:tavLst>
                                        <p:tav tm="0">
                                          <p:val>
                                            <p:strVal val="#ppt_x"/>
                                          </p:val>
                                        </p:tav>
                                        <p:tav tm="100000">
                                          <p:val>
                                            <p:strVal val="#ppt_x"/>
                                          </p:val>
                                        </p:tav>
                                      </p:tavLst>
                                    </p:anim>
                                    <p:anim calcmode="lin" valueType="num">
                                      <p:cBhvr>
                                        <p:cTn id="81" dur="1000" fill="hold"/>
                                        <p:tgtEl>
                                          <p:spTgt spid="8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86">
                                            <p:txEl>
                                              <p:pRg st="7" end="7"/>
                                            </p:txEl>
                                          </p:spTgt>
                                        </p:tgtEl>
                                        <p:attrNameLst>
                                          <p:attrName>style.visibility</p:attrName>
                                        </p:attrNameLst>
                                      </p:cBhvr>
                                      <p:to>
                                        <p:strVal val="visible"/>
                                      </p:to>
                                    </p:set>
                                    <p:animEffect transition="in" filter="fade">
                                      <p:cBhvr>
                                        <p:cTn id="86" dur="1000"/>
                                        <p:tgtEl>
                                          <p:spTgt spid="86">
                                            <p:txEl>
                                              <p:pRg st="7" end="7"/>
                                            </p:txEl>
                                          </p:spTgt>
                                        </p:tgtEl>
                                      </p:cBhvr>
                                    </p:animEffect>
                                    <p:anim calcmode="lin" valueType="num">
                                      <p:cBhvr>
                                        <p:cTn id="87" dur="1000" fill="hold"/>
                                        <p:tgtEl>
                                          <p:spTgt spid="86">
                                            <p:txEl>
                                              <p:pRg st="7" end="7"/>
                                            </p:txEl>
                                          </p:spTgt>
                                        </p:tgtEl>
                                        <p:attrNameLst>
                                          <p:attrName>ppt_x</p:attrName>
                                        </p:attrNameLst>
                                      </p:cBhvr>
                                      <p:tavLst>
                                        <p:tav tm="0">
                                          <p:val>
                                            <p:strVal val="#ppt_x"/>
                                          </p:val>
                                        </p:tav>
                                        <p:tav tm="100000">
                                          <p:val>
                                            <p:strVal val="#ppt_x"/>
                                          </p:val>
                                        </p:tav>
                                      </p:tavLst>
                                    </p:anim>
                                    <p:anim calcmode="lin" valueType="num">
                                      <p:cBhvr>
                                        <p:cTn id="88" dur="1000" fill="hold"/>
                                        <p:tgtEl>
                                          <p:spTgt spid="8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86">
                                            <p:txEl>
                                              <p:pRg st="8" end="8"/>
                                            </p:txEl>
                                          </p:spTgt>
                                        </p:tgtEl>
                                        <p:attrNameLst>
                                          <p:attrName>style.visibility</p:attrName>
                                        </p:attrNameLst>
                                      </p:cBhvr>
                                      <p:to>
                                        <p:strVal val="visible"/>
                                      </p:to>
                                    </p:set>
                                    <p:animEffect transition="in" filter="fade">
                                      <p:cBhvr>
                                        <p:cTn id="93" dur="1000"/>
                                        <p:tgtEl>
                                          <p:spTgt spid="86">
                                            <p:txEl>
                                              <p:pRg st="8" end="8"/>
                                            </p:txEl>
                                          </p:spTgt>
                                        </p:tgtEl>
                                      </p:cBhvr>
                                    </p:animEffect>
                                    <p:anim calcmode="lin" valueType="num">
                                      <p:cBhvr>
                                        <p:cTn id="94" dur="1000" fill="hold"/>
                                        <p:tgtEl>
                                          <p:spTgt spid="86">
                                            <p:txEl>
                                              <p:pRg st="8" end="8"/>
                                            </p:txEl>
                                          </p:spTgt>
                                        </p:tgtEl>
                                        <p:attrNameLst>
                                          <p:attrName>ppt_x</p:attrName>
                                        </p:attrNameLst>
                                      </p:cBhvr>
                                      <p:tavLst>
                                        <p:tav tm="0">
                                          <p:val>
                                            <p:strVal val="#ppt_x"/>
                                          </p:val>
                                        </p:tav>
                                        <p:tav tm="100000">
                                          <p:val>
                                            <p:strVal val="#ppt_x"/>
                                          </p:val>
                                        </p:tav>
                                      </p:tavLst>
                                    </p:anim>
                                    <p:anim calcmode="lin" valueType="num">
                                      <p:cBhvr>
                                        <p:cTn id="95" dur="1000" fill="hold"/>
                                        <p:tgtEl>
                                          <p:spTgt spid="8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86">
                                            <p:txEl>
                                              <p:pRg st="9" end="9"/>
                                            </p:txEl>
                                          </p:spTgt>
                                        </p:tgtEl>
                                        <p:attrNameLst>
                                          <p:attrName>style.visibility</p:attrName>
                                        </p:attrNameLst>
                                      </p:cBhvr>
                                      <p:to>
                                        <p:strVal val="visible"/>
                                      </p:to>
                                    </p:set>
                                    <p:animEffect transition="in" filter="fade">
                                      <p:cBhvr>
                                        <p:cTn id="100" dur="1000"/>
                                        <p:tgtEl>
                                          <p:spTgt spid="86">
                                            <p:txEl>
                                              <p:pRg st="9" end="9"/>
                                            </p:txEl>
                                          </p:spTgt>
                                        </p:tgtEl>
                                      </p:cBhvr>
                                    </p:animEffect>
                                    <p:anim calcmode="lin" valueType="num">
                                      <p:cBhvr>
                                        <p:cTn id="101" dur="1000" fill="hold"/>
                                        <p:tgtEl>
                                          <p:spTgt spid="86">
                                            <p:txEl>
                                              <p:pRg st="9" end="9"/>
                                            </p:txEl>
                                          </p:spTgt>
                                        </p:tgtEl>
                                        <p:attrNameLst>
                                          <p:attrName>ppt_x</p:attrName>
                                        </p:attrNameLst>
                                      </p:cBhvr>
                                      <p:tavLst>
                                        <p:tav tm="0">
                                          <p:val>
                                            <p:strVal val="#ppt_x"/>
                                          </p:val>
                                        </p:tav>
                                        <p:tav tm="100000">
                                          <p:val>
                                            <p:strVal val="#ppt_x"/>
                                          </p:val>
                                        </p:tav>
                                      </p:tavLst>
                                    </p:anim>
                                    <p:anim calcmode="lin" valueType="num">
                                      <p:cBhvr>
                                        <p:cTn id="102" dur="1000" fill="hold"/>
                                        <p:tgtEl>
                                          <p:spTgt spid="8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8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9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9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build="p" animBg="1"/>
      <p:bldP spid="86" grpId="0" build="p" animBg="1"/>
      <p:bldP spid="87" grpId="0"/>
      <p:bldP spid="88" grpId="0"/>
      <p:bldP spid="89" grpId="0"/>
      <p:bldP spid="90" grpId="0"/>
      <p:bldP spid="91" grpId="0"/>
      <p:bldP spid="92" grpId="0"/>
      <p:bldP spid="93" grpId="0"/>
      <p:bldP spid="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3786CE-6D48-4B6E-B476-62E05427EE30}"/>
              </a:ext>
            </a:extLst>
          </p:cNvPr>
          <p:cNvGrpSpPr/>
          <p:nvPr/>
        </p:nvGrpSpPr>
        <p:grpSpPr>
          <a:xfrm>
            <a:off x="-76200" y="-76200"/>
            <a:ext cx="12420600" cy="769441"/>
            <a:chOff x="1205161" y="-3563"/>
            <a:chExt cx="10901184" cy="769441"/>
          </a:xfrm>
        </p:grpSpPr>
        <p:sp>
          <p:nvSpPr>
            <p:cNvPr id="3" name="Rectangle: Rounded Corners 2">
              <a:extLst>
                <a:ext uri="{FF2B5EF4-FFF2-40B4-BE49-F238E27FC236}">
                  <a16:creationId xmlns:a16="http://schemas.microsoft.com/office/drawing/2014/main" id="{F71BBF7C-1CF9-43A4-9ED6-E348AECA9CE8}"/>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02F1D7-FF2E-45DA-98A3-67101C8E37A1}"/>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grpSp>
        <p:nvGrpSpPr>
          <p:cNvPr id="5" name="Group 4">
            <a:extLst>
              <a:ext uri="{FF2B5EF4-FFF2-40B4-BE49-F238E27FC236}">
                <a16:creationId xmlns:a16="http://schemas.microsoft.com/office/drawing/2014/main" id="{33E173AD-B7A5-4213-83AA-06B2597583BC}"/>
              </a:ext>
            </a:extLst>
          </p:cNvPr>
          <p:cNvGrpSpPr/>
          <p:nvPr/>
        </p:nvGrpSpPr>
        <p:grpSpPr>
          <a:xfrm>
            <a:off x="4904060" y="889416"/>
            <a:ext cx="6569708" cy="5751332"/>
            <a:chOff x="3927090" y="1872455"/>
            <a:chExt cx="4930825" cy="4761458"/>
          </a:xfrm>
        </p:grpSpPr>
        <p:grpSp>
          <p:nvGrpSpPr>
            <p:cNvPr id="6" name="Group 5">
              <a:extLst>
                <a:ext uri="{FF2B5EF4-FFF2-40B4-BE49-F238E27FC236}">
                  <a16:creationId xmlns:a16="http://schemas.microsoft.com/office/drawing/2014/main" id="{C6A7EC29-6C54-4040-B47C-5A0172659338}"/>
                </a:ext>
              </a:extLst>
            </p:cNvPr>
            <p:cNvGrpSpPr/>
            <p:nvPr/>
          </p:nvGrpSpPr>
          <p:grpSpPr>
            <a:xfrm>
              <a:off x="3927090" y="1872455"/>
              <a:ext cx="4930825" cy="4761458"/>
              <a:chOff x="3184869" y="1425388"/>
              <a:chExt cx="5822262" cy="5428591"/>
            </a:xfrm>
          </p:grpSpPr>
          <p:pic>
            <p:nvPicPr>
              <p:cNvPr id="17" name="Picture 16">
                <a:extLst>
                  <a:ext uri="{FF2B5EF4-FFF2-40B4-BE49-F238E27FC236}">
                    <a16:creationId xmlns:a16="http://schemas.microsoft.com/office/drawing/2014/main" id="{83A8A4CB-0715-442B-AE23-F2F5D7812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869" y="1425388"/>
                <a:ext cx="5822262" cy="5428591"/>
              </a:xfrm>
              <a:prstGeom prst="rect">
                <a:avLst/>
              </a:prstGeom>
              <a:ln>
                <a:noFill/>
              </a:ln>
              <a:effectLst>
                <a:outerShdw blurRad="292100" dist="139700" dir="2700000" algn="tl" rotWithShape="0">
                  <a:srgbClr val="333333">
                    <a:alpha val="65000"/>
                  </a:srgbClr>
                </a:outerShdw>
              </a:effectLst>
            </p:spPr>
          </p:pic>
          <p:sp>
            <p:nvSpPr>
              <p:cNvPr id="18" name="Freeform: Shape 17">
                <a:extLst>
                  <a:ext uri="{FF2B5EF4-FFF2-40B4-BE49-F238E27FC236}">
                    <a16:creationId xmlns:a16="http://schemas.microsoft.com/office/drawing/2014/main" id="{D37289B5-9903-4A85-A05D-9B486025D169}"/>
                  </a:ext>
                </a:extLst>
              </p:cNvPr>
              <p:cNvSpPr/>
              <p:nvPr/>
            </p:nvSpPr>
            <p:spPr>
              <a:xfrm>
                <a:off x="7207624" y="1541929"/>
                <a:ext cx="896470" cy="645459"/>
              </a:xfrm>
              <a:custGeom>
                <a:avLst/>
                <a:gdLst>
                  <a:gd name="connsiteX0" fmla="*/ 0 w 896470"/>
                  <a:gd name="connsiteY0" fmla="*/ 8965 h 645459"/>
                  <a:gd name="connsiteX1" fmla="*/ 44823 w 896470"/>
                  <a:gd name="connsiteY1" fmla="*/ 17930 h 645459"/>
                  <a:gd name="connsiteX2" fmla="*/ 98611 w 896470"/>
                  <a:gd name="connsiteY2" fmla="*/ 35859 h 645459"/>
                  <a:gd name="connsiteX3" fmla="*/ 179294 w 896470"/>
                  <a:gd name="connsiteY3" fmla="*/ 26895 h 645459"/>
                  <a:gd name="connsiteX4" fmla="*/ 197223 w 896470"/>
                  <a:gd name="connsiteY4" fmla="*/ 8965 h 645459"/>
                  <a:gd name="connsiteX5" fmla="*/ 224117 w 896470"/>
                  <a:gd name="connsiteY5" fmla="*/ 0 h 645459"/>
                  <a:gd name="connsiteX6" fmla="*/ 313764 w 896470"/>
                  <a:gd name="connsiteY6" fmla="*/ 8965 h 645459"/>
                  <a:gd name="connsiteX7" fmla="*/ 331694 w 896470"/>
                  <a:gd name="connsiteY7" fmla="*/ 26895 h 645459"/>
                  <a:gd name="connsiteX8" fmla="*/ 439270 w 896470"/>
                  <a:gd name="connsiteY8" fmla="*/ 44824 h 645459"/>
                  <a:gd name="connsiteX9" fmla="*/ 475129 w 896470"/>
                  <a:gd name="connsiteY9" fmla="*/ 80683 h 645459"/>
                  <a:gd name="connsiteX10" fmla="*/ 528917 w 896470"/>
                  <a:gd name="connsiteY10" fmla="*/ 116542 h 645459"/>
                  <a:gd name="connsiteX11" fmla="*/ 537882 w 896470"/>
                  <a:gd name="connsiteY11" fmla="*/ 259977 h 645459"/>
                  <a:gd name="connsiteX12" fmla="*/ 528917 w 896470"/>
                  <a:gd name="connsiteY12" fmla="*/ 286871 h 645459"/>
                  <a:gd name="connsiteX13" fmla="*/ 502023 w 896470"/>
                  <a:gd name="connsiteY13" fmla="*/ 304800 h 645459"/>
                  <a:gd name="connsiteX14" fmla="*/ 502023 w 896470"/>
                  <a:gd name="connsiteY14" fmla="*/ 394447 h 645459"/>
                  <a:gd name="connsiteX15" fmla="*/ 555811 w 896470"/>
                  <a:gd name="connsiteY15" fmla="*/ 430306 h 645459"/>
                  <a:gd name="connsiteX16" fmla="*/ 609600 w 896470"/>
                  <a:gd name="connsiteY16" fmla="*/ 493059 h 645459"/>
                  <a:gd name="connsiteX17" fmla="*/ 663388 w 896470"/>
                  <a:gd name="connsiteY17" fmla="*/ 510989 h 645459"/>
                  <a:gd name="connsiteX18" fmla="*/ 690282 w 896470"/>
                  <a:gd name="connsiteY18" fmla="*/ 519953 h 645459"/>
                  <a:gd name="connsiteX19" fmla="*/ 744070 w 896470"/>
                  <a:gd name="connsiteY19" fmla="*/ 537883 h 645459"/>
                  <a:gd name="connsiteX20" fmla="*/ 797858 w 896470"/>
                  <a:gd name="connsiteY20" fmla="*/ 519953 h 645459"/>
                  <a:gd name="connsiteX21" fmla="*/ 869576 w 896470"/>
                  <a:gd name="connsiteY21" fmla="*/ 528918 h 645459"/>
                  <a:gd name="connsiteX22" fmla="*/ 878541 w 896470"/>
                  <a:gd name="connsiteY22" fmla="*/ 555812 h 645459"/>
                  <a:gd name="connsiteX23" fmla="*/ 887505 w 896470"/>
                  <a:gd name="connsiteY23" fmla="*/ 591671 h 645459"/>
                  <a:gd name="connsiteX24" fmla="*/ 896470 w 896470"/>
                  <a:gd name="connsiteY24" fmla="*/ 645459 h 64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6470" h="645459">
                    <a:moveTo>
                      <a:pt x="0" y="8965"/>
                    </a:moveTo>
                    <a:cubicBezTo>
                      <a:pt x="14941" y="11953"/>
                      <a:pt x="30123" y="13921"/>
                      <a:pt x="44823" y="17930"/>
                    </a:cubicBezTo>
                    <a:cubicBezTo>
                      <a:pt x="63056" y="22903"/>
                      <a:pt x="98611" y="35859"/>
                      <a:pt x="98611" y="35859"/>
                    </a:cubicBezTo>
                    <a:cubicBezTo>
                      <a:pt x="125505" y="32871"/>
                      <a:pt x="153188" y="34015"/>
                      <a:pt x="179294" y="26895"/>
                    </a:cubicBezTo>
                    <a:cubicBezTo>
                      <a:pt x="187448" y="24671"/>
                      <a:pt x="189976" y="13314"/>
                      <a:pt x="197223" y="8965"/>
                    </a:cubicBezTo>
                    <a:cubicBezTo>
                      <a:pt x="205326" y="4103"/>
                      <a:pt x="215152" y="2988"/>
                      <a:pt x="224117" y="0"/>
                    </a:cubicBezTo>
                    <a:cubicBezTo>
                      <a:pt x="253999" y="2988"/>
                      <a:pt x="284629" y="1681"/>
                      <a:pt x="313764" y="8965"/>
                    </a:cubicBezTo>
                    <a:cubicBezTo>
                      <a:pt x="321964" y="11015"/>
                      <a:pt x="324446" y="22546"/>
                      <a:pt x="331694" y="26895"/>
                    </a:cubicBezTo>
                    <a:cubicBezTo>
                      <a:pt x="355585" y="41229"/>
                      <a:pt x="431308" y="43939"/>
                      <a:pt x="439270" y="44824"/>
                    </a:cubicBezTo>
                    <a:cubicBezTo>
                      <a:pt x="451223" y="56777"/>
                      <a:pt x="461064" y="71306"/>
                      <a:pt x="475129" y="80683"/>
                    </a:cubicBezTo>
                    <a:lnTo>
                      <a:pt x="528917" y="116542"/>
                    </a:lnTo>
                    <a:cubicBezTo>
                      <a:pt x="567035" y="173716"/>
                      <a:pt x="552827" y="140423"/>
                      <a:pt x="537882" y="259977"/>
                    </a:cubicBezTo>
                    <a:cubicBezTo>
                      <a:pt x="536710" y="269354"/>
                      <a:pt x="534820" y="279492"/>
                      <a:pt x="528917" y="286871"/>
                    </a:cubicBezTo>
                    <a:cubicBezTo>
                      <a:pt x="522186" y="295284"/>
                      <a:pt x="510988" y="298824"/>
                      <a:pt x="502023" y="304800"/>
                    </a:cubicBezTo>
                    <a:cubicBezTo>
                      <a:pt x="491847" y="335328"/>
                      <a:pt x="479489" y="359037"/>
                      <a:pt x="502023" y="394447"/>
                    </a:cubicBezTo>
                    <a:cubicBezTo>
                      <a:pt x="513592" y="412627"/>
                      <a:pt x="555811" y="430306"/>
                      <a:pt x="555811" y="430306"/>
                    </a:cubicBezTo>
                    <a:cubicBezTo>
                      <a:pt x="567282" y="447512"/>
                      <a:pt x="590968" y="486848"/>
                      <a:pt x="609600" y="493059"/>
                    </a:cubicBezTo>
                    <a:lnTo>
                      <a:pt x="663388" y="510989"/>
                    </a:lnTo>
                    <a:lnTo>
                      <a:pt x="690282" y="519953"/>
                    </a:lnTo>
                    <a:cubicBezTo>
                      <a:pt x="713920" y="555411"/>
                      <a:pt x="699045" y="551390"/>
                      <a:pt x="744070" y="537883"/>
                    </a:cubicBezTo>
                    <a:cubicBezTo>
                      <a:pt x="762172" y="532452"/>
                      <a:pt x="797858" y="519953"/>
                      <a:pt x="797858" y="519953"/>
                    </a:cubicBezTo>
                    <a:cubicBezTo>
                      <a:pt x="821764" y="522941"/>
                      <a:pt x="847560" y="519133"/>
                      <a:pt x="869576" y="528918"/>
                    </a:cubicBezTo>
                    <a:cubicBezTo>
                      <a:pt x="878211" y="532756"/>
                      <a:pt x="875945" y="546726"/>
                      <a:pt x="878541" y="555812"/>
                    </a:cubicBezTo>
                    <a:cubicBezTo>
                      <a:pt x="881926" y="567659"/>
                      <a:pt x="885089" y="579589"/>
                      <a:pt x="887505" y="591671"/>
                    </a:cubicBezTo>
                    <a:cubicBezTo>
                      <a:pt x="891070" y="609495"/>
                      <a:pt x="896470" y="645459"/>
                      <a:pt x="896470" y="645459"/>
                    </a:cubicBezTo>
                  </a:path>
                </a:pathLst>
              </a:custGeom>
              <a:noFill/>
              <a:ln w="76200">
                <a:solidFill>
                  <a:srgbClr val="FF0000">
                    <a:alpha val="69020"/>
                  </a:srgb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9" name="Freeform: Shape 18">
                <a:extLst>
                  <a:ext uri="{FF2B5EF4-FFF2-40B4-BE49-F238E27FC236}">
                    <a16:creationId xmlns:a16="http://schemas.microsoft.com/office/drawing/2014/main" id="{762561C4-8097-4C5E-85BE-00DCA5FDC916}"/>
                  </a:ext>
                </a:extLst>
              </p:cNvPr>
              <p:cNvSpPr/>
              <p:nvPr/>
            </p:nvSpPr>
            <p:spPr>
              <a:xfrm>
                <a:off x="4580965" y="1434353"/>
                <a:ext cx="2664620" cy="995082"/>
              </a:xfrm>
              <a:custGeom>
                <a:avLst/>
                <a:gdLst>
                  <a:gd name="connsiteX0" fmla="*/ 0 w 2664620"/>
                  <a:gd name="connsiteY0" fmla="*/ 995082 h 995082"/>
                  <a:gd name="connsiteX1" fmla="*/ 89647 w 2664620"/>
                  <a:gd name="connsiteY1" fmla="*/ 986118 h 995082"/>
                  <a:gd name="connsiteX2" fmla="*/ 98611 w 2664620"/>
                  <a:gd name="connsiteY2" fmla="*/ 950259 h 995082"/>
                  <a:gd name="connsiteX3" fmla="*/ 107576 w 2664620"/>
                  <a:gd name="connsiteY3" fmla="*/ 923365 h 995082"/>
                  <a:gd name="connsiteX4" fmla="*/ 152400 w 2664620"/>
                  <a:gd name="connsiteY4" fmla="*/ 887506 h 995082"/>
                  <a:gd name="connsiteX5" fmla="*/ 170329 w 2664620"/>
                  <a:gd name="connsiteY5" fmla="*/ 869576 h 995082"/>
                  <a:gd name="connsiteX6" fmla="*/ 197223 w 2664620"/>
                  <a:gd name="connsiteY6" fmla="*/ 815788 h 995082"/>
                  <a:gd name="connsiteX7" fmla="*/ 251011 w 2664620"/>
                  <a:gd name="connsiteY7" fmla="*/ 797859 h 995082"/>
                  <a:gd name="connsiteX8" fmla="*/ 376517 w 2664620"/>
                  <a:gd name="connsiteY8" fmla="*/ 806823 h 995082"/>
                  <a:gd name="connsiteX9" fmla="*/ 430306 w 2664620"/>
                  <a:gd name="connsiteY9" fmla="*/ 815788 h 995082"/>
                  <a:gd name="connsiteX10" fmla="*/ 502023 w 2664620"/>
                  <a:gd name="connsiteY10" fmla="*/ 824753 h 995082"/>
                  <a:gd name="connsiteX11" fmla="*/ 627529 w 2664620"/>
                  <a:gd name="connsiteY11" fmla="*/ 815788 h 995082"/>
                  <a:gd name="connsiteX12" fmla="*/ 654423 w 2664620"/>
                  <a:gd name="connsiteY12" fmla="*/ 806823 h 995082"/>
                  <a:gd name="connsiteX13" fmla="*/ 663388 w 2664620"/>
                  <a:gd name="connsiteY13" fmla="*/ 770965 h 995082"/>
                  <a:gd name="connsiteX14" fmla="*/ 681317 w 2664620"/>
                  <a:gd name="connsiteY14" fmla="*/ 753035 h 995082"/>
                  <a:gd name="connsiteX15" fmla="*/ 699247 w 2664620"/>
                  <a:gd name="connsiteY15" fmla="*/ 726141 h 995082"/>
                  <a:gd name="connsiteX16" fmla="*/ 726141 w 2664620"/>
                  <a:gd name="connsiteY16" fmla="*/ 708212 h 995082"/>
                  <a:gd name="connsiteX17" fmla="*/ 779929 w 2664620"/>
                  <a:gd name="connsiteY17" fmla="*/ 654423 h 995082"/>
                  <a:gd name="connsiteX18" fmla="*/ 797859 w 2664620"/>
                  <a:gd name="connsiteY18" fmla="*/ 636494 h 995082"/>
                  <a:gd name="connsiteX19" fmla="*/ 878541 w 2664620"/>
                  <a:gd name="connsiteY19" fmla="*/ 591671 h 995082"/>
                  <a:gd name="connsiteX20" fmla="*/ 914400 w 2664620"/>
                  <a:gd name="connsiteY20" fmla="*/ 555812 h 995082"/>
                  <a:gd name="connsiteX21" fmla="*/ 932329 w 2664620"/>
                  <a:gd name="connsiteY21" fmla="*/ 537882 h 995082"/>
                  <a:gd name="connsiteX22" fmla="*/ 932329 w 2664620"/>
                  <a:gd name="connsiteY22" fmla="*/ 466165 h 995082"/>
                  <a:gd name="connsiteX23" fmla="*/ 923364 w 2664620"/>
                  <a:gd name="connsiteY23" fmla="*/ 439271 h 995082"/>
                  <a:gd name="connsiteX24" fmla="*/ 878541 w 2664620"/>
                  <a:gd name="connsiteY24" fmla="*/ 394447 h 995082"/>
                  <a:gd name="connsiteX25" fmla="*/ 860611 w 2664620"/>
                  <a:gd name="connsiteY25" fmla="*/ 331694 h 995082"/>
                  <a:gd name="connsiteX26" fmla="*/ 869576 w 2664620"/>
                  <a:gd name="connsiteY26" fmla="*/ 259976 h 995082"/>
                  <a:gd name="connsiteX27" fmla="*/ 887506 w 2664620"/>
                  <a:gd name="connsiteY27" fmla="*/ 242047 h 995082"/>
                  <a:gd name="connsiteX28" fmla="*/ 905435 w 2664620"/>
                  <a:gd name="connsiteY28" fmla="*/ 215153 h 995082"/>
                  <a:gd name="connsiteX29" fmla="*/ 941294 w 2664620"/>
                  <a:gd name="connsiteY29" fmla="*/ 179294 h 995082"/>
                  <a:gd name="connsiteX30" fmla="*/ 1039906 w 2664620"/>
                  <a:gd name="connsiteY30" fmla="*/ 197223 h 995082"/>
                  <a:gd name="connsiteX31" fmla="*/ 1120588 w 2664620"/>
                  <a:gd name="connsiteY31" fmla="*/ 224118 h 995082"/>
                  <a:gd name="connsiteX32" fmla="*/ 1210235 w 2664620"/>
                  <a:gd name="connsiteY32" fmla="*/ 242047 h 995082"/>
                  <a:gd name="connsiteX33" fmla="*/ 1237129 w 2664620"/>
                  <a:gd name="connsiteY33" fmla="*/ 259976 h 995082"/>
                  <a:gd name="connsiteX34" fmla="*/ 1290917 w 2664620"/>
                  <a:gd name="connsiteY34" fmla="*/ 277906 h 995082"/>
                  <a:gd name="connsiteX35" fmla="*/ 1371600 w 2664620"/>
                  <a:gd name="connsiteY35" fmla="*/ 251012 h 995082"/>
                  <a:gd name="connsiteX36" fmla="*/ 1398494 w 2664620"/>
                  <a:gd name="connsiteY36" fmla="*/ 206188 h 995082"/>
                  <a:gd name="connsiteX37" fmla="*/ 1425388 w 2664620"/>
                  <a:gd name="connsiteY37" fmla="*/ 197223 h 995082"/>
                  <a:gd name="connsiteX38" fmla="*/ 1479176 w 2664620"/>
                  <a:gd name="connsiteY38" fmla="*/ 170329 h 995082"/>
                  <a:gd name="connsiteX39" fmla="*/ 1497106 w 2664620"/>
                  <a:gd name="connsiteY39" fmla="*/ 152400 h 995082"/>
                  <a:gd name="connsiteX40" fmla="*/ 1613647 w 2664620"/>
                  <a:gd name="connsiteY40" fmla="*/ 179294 h 995082"/>
                  <a:gd name="connsiteX41" fmla="*/ 1640541 w 2664620"/>
                  <a:gd name="connsiteY41" fmla="*/ 188259 h 995082"/>
                  <a:gd name="connsiteX42" fmla="*/ 1712259 w 2664620"/>
                  <a:gd name="connsiteY42" fmla="*/ 170329 h 995082"/>
                  <a:gd name="connsiteX43" fmla="*/ 1739153 w 2664620"/>
                  <a:gd name="connsiteY43" fmla="*/ 152400 h 995082"/>
                  <a:gd name="connsiteX44" fmla="*/ 1828800 w 2664620"/>
                  <a:gd name="connsiteY44" fmla="*/ 170329 h 995082"/>
                  <a:gd name="connsiteX45" fmla="*/ 1846729 w 2664620"/>
                  <a:gd name="connsiteY45" fmla="*/ 188259 h 995082"/>
                  <a:gd name="connsiteX46" fmla="*/ 1882588 w 2664620"/>
                  <a:gd name="connsiteY46" fmla="*/ 179294 h 995082"/>
                  <a:gd name="connsiteX47" fmla="*/ 1936376 w 2664620"/>
                  <a:gd name="connsiteY47" fmla="*/ 161365 h 995082"/>
                  <a:gd name="connsiteX48" fmla="*/ 1954306 w 2664620"/>
                  <a:gd name="connsiteY48" fmla="*/ 143435 h 995082"/>
                  <a:gd name="connsiteX49" fmla="*/ 2079811 w 2664620"/>
                  <a:gd name="connsiteY49" fmla="*/ 143435 h 995082"/>
                  <a:gd name="connsiteX50" fmla="*/ 2097741 w 2664620"/>
                  <a:gd name="connsiteY50" fmla="*/ 161365 h 995082"/>
                  <a:gd name="connsiteX51" fmla="*/ 2115670 w 2664620"/>
                  <a:gd name="connsiteY51" fmla="*/ 215153 h 995082"/>
                  <a:gd name="connsiteX52" fmla="*/ 2133600 w 2664620"/>
                  <a:gd name="connsiteY52" fmla="*/ 242047 h 995082"/>
                  <a:gd name="connsiteX53" fmla="*/ 2151529 w 2664620"/>
                  <a:gd name="connsiteY53" fmla="*/ 304800 h 995082"/>
                  <a:gd name="connsiteX54" fmla="*/ 2178423 w 2664620"/>
                  <a:gd name="connsiteY54" fmla="*/ 322729 h 995082"/>
                  <a:gd name="connsiteX55" fmla="*/ 2223247 w 2664620"/>
                  <a:gd name="connsiteY55" fmla="*/ 331694 h 995082"/>
                  <a:gd name="connsiteX56" fmla="*/ 2277035 w 2664620"/>
                  <a:gd name="connsiteY56" fmla="*/ 322729 h 995082"/>
                  <a:gd name="connsiteX57" fmla="*/ 2294964 w 2664620"/>
                  <a:gd name="connsiteY57" fmla="*/ 268941 h 995082"/>
                  <a:gd name="connsiteX58" fmla="*/ 2339788 w 2664620"/>
                  <a:gd name="connsiteY58" fmla="*/ 277906 h 995082"/>
                  <a:gd name="connsiteX59" fmla="*/ 2375647 w 2664620"/>
                  <a:gd name="connsiteY59" fmla="*/ 322729 h 995082"/>
                  <a:gd name="connsiteX60" fmla="*/ 2447364 w 2664620"/>
                  <a:gd name="connsiteY60" fmla="*/ 331694 h 995082"/>
                  <a:gd name="connsiteX61" fmla="*/ 2519082 w 2664620"/>
                  <a:gd name="connsiteY61" fmla="*/ 349623 h 995082"/>
                  <a:gd name="connsiteX62" fmla="*/ 2554941 w 2664620"/>
                  <a:gd name="connsiteY62" fmla="*/ 358588 h 995082"/>
                  <a:gd name="connsiteX63" fmla="*/ 2644588 w 2664620"/>
                  <a:gd name="connsiteY63" fmla="*/ 376518 h 995082"/>
                  <a:gd name="connsiteX64" fmla="*/ 2662517 w 2664620"/>
                  <a:gd name="connsiteY64" fmla="*/ 358588 h 995082"/>
                  <a:gd name="connsiteX65" fmla="*/ 2635623 w 2664620"/>
                  <a:gd name="connsiteY65" fmla="*/ 277906 h 995082"/>
                  <a:gd name="connsiteX66" fmla="*/ 2617694 w 2664620"/>
                  <a:gd name="connsiteY66" fmla="*/ 197223 h 995082"/>
                  <a:gd name="connsiteX67" fmla="*/ 2626659 w 2664620"/>
                  <a:gd name="connsiteY67" fmla="*/ 107576 h 995082"/>
                  <a:gd name="connsiteX68" fmla="*/ 2644588 w 2664620"/>
                  <a:gd name="connsiteY68" fmla="*/ 80682 h 995082"/>
                  <a:gd name="connsiteX69" fmla="*/ 2635623 w 2664620"/>
                  <a:gd name="connsiteY69" fmla="*/ 53788 h 995082"/>
                  <a:gd name="connsiteX70" fmla="*/ 2581835 w 2664620"/>
                  <a:gd name="connsiteY70" fmla="*/ 17929 h 995082"/>
                  <a:gd name="connsiteX71" fmla="*/ 2563906 w 2664620"/>
                  <a:gd name="connsiteY71" fmla="*/ 0 h 99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64620" h="995082">
                    <a:moveTo>
                      <a:pt x="0" y="995082"/>
                    </a:moveTo>
                    <a:cubicBezTo>
                      <a:pt x="29882" y="992094"/>
                      <a:pt x="62307" y="998545"/>
                      <a:pt x="89647" y="986118"/>
                    </a:cubicBezTo>
                    <a:cubicBezTo>
                      <a:pt x="100863" y="981020"/>
                      <a:pt x="95226" y="962106"/>
                      <a:pt x="98611" y="950259"/>
                    </a:cubicBezTo>
                    <a:cubicBezTo>
                      <a:pt x="101207" y="941173"/>
                      <a:pt x="102714" y="931468"/>
                      <a:pt x="107576" y="923365"/>
                    </a:cubicBezTo>
                    <a:cubicBezTo>
                      <a:pt x="117567" y="906713"/>
                      <a:pt x="138304" y="898783"/>
                      <a:pt x="152400" y="887506"/>
                    </a:cubicBezTo>
                    <a:cubicBezTo>
                      <a:pt x="159000" y="882226"/>
                      <a:pt x="164353" y="875553"/>
                      <a:pt x="170329" y="869576"/>
                    </a:cubicBezTo>
                    <a:cubicBezTo>
                      <a:pt x="175213" y="854923"/>
                      <a:pt x="182590" y="824934"/>
                      <a:pt x="197223" y="815788"/>
                    </a:cubicBezTo>
                    <a:cubicBezTo>
                      <a:pt x="213249" y="805771"/>
                      <a:pt x="251011" y="797859"/>
                      <a:pt x="251011" y="797859"/>
                    </a:cubicBezTo>
                    <a:cubicBezTo>
                      <a:pt x="292846" y="800847"/>
                      <a:pt x="334783" y="802650"/>
                      <a:pt x="376517" y="806823"/>
                    </a:cubicBezTo>
                    <a:cubicBezTo>
                      <a:pt x="394604" y="808632"/>
                      <a:pt x="412312" y="813217"/>
                      <a:pt x="430306" y="815788"/>
                    </a:cubicBezTo>
                    <a:cubicBezTo>
                      <a:pt x="454156" y="819195"/>
                      <a:pt x="478117" y="821765"/>
                      <a:pt x="502023" y="824753"/>
                    </a:cubicBezTo>
                    <a:cubicBezTo>
                      <a:pt x="543858" y="821765"/>
                      <a:pt x="585874" y="820689"/>
                      <a:pt x="627529" y="815788"/>
                    </a:cubicBezTo>
                    <a:cubicBezTo>
                      <a:pt x="636914" y="814684"/>
                      <a:pt x="648520" y="814202"/>
                      <a:pt x="654423" y="806823"/>
                    </a:cubicBezTo>
                    <a:cubicBezTo>
                      <a:pt x="662120" y="797202"/>
                      <a:pt x="657878" y="781985"/>
                      <a:pt x="663388" y="770965"/>
                    </a:cubicBezTo>
                    <a:cubicBezTo>
                      <a:pt x="667168" y="763405"/>
                      <a:pt x="676037" y="759635"/>
                      <a:pt x="681317" y="753035"/>
                    </a:cubicBezTo>
                    <a:cubicBezTo>
                      <a:pt x="688048" y="744622"/>
                      <a:pt x="691628" y="733760"/>
                      <a:pt x="699247" y="726141"/>
                    </a:cubicBezTo>
                    <a:cubicBezTo>
                      <a:pt x="706866" y="718523"/>
                      <a:pt x="717961" y="715224"/>
                      <a:pt x="726141" y="708212"/>
                    </a:cubicBezTo>
                    <a:cubicBezTo>
                      <a:pt x="726164" y="708192"/>
                      <a:pt x="770953" y="663399"/>
                      <a:pt x="779929" y="654423"/>
                    </a:cubicBezTo>
                    <a:cubicBezTo>
                      <a:pt x="785906" y="648446"/>
                      <a:pt x="789841" y="639167"/>
                      <a:pt x="797859" y="636494"/>
                    </a:cubicBezTo>
                    <a:cubicBezTo>
                      <a:pt x="831677" y="625221"/>
                      <a:pt x="847717" y="622495"/>
                      <a:pt x="878541" y="591671"/>
                    </a:cubicBezTo>
                    <a:lnTo>
                      <a:pt x="914400" y="555812"/>
                    </a:lnTo>
                    <a:lnTo>
                      <a:pt x="932329" y="537882"/>
                    </a:lnTo>
                    <a:cubicBezTo>
                      <a:pt x="945154" y="499408"/>
                      <a:pt x="944693" y="515618"/>
                      <a:pt x="932329" y="466165"/>
                    </a:cubicBezTo>
                    <a:cubicBezTo>
                      <a:pt x="930037" y="456998"/>
                      <a:pt x="929034" y="446831"/>
                      <a:pt x="923364" y="439271"/>
                    </a:cubicBezTo>
                    <a:cubicBezTo>
                      <a:pt x="910686" y="422367"/>
                      <a:pt x="878541" y="394447"/>
                      <a:pt x="878541" y="394447"/>
                    </a:cubicBezTo>
                    <a:cubicBezTo>
                      <a:pt x="874313" y="381764"/>
                      <a:pt x="860611" y="342951"/>
                      <a:pt x="860611" y="331694"/>
                    </a:cubicBezTo>
                    <a:cubicBezTo>
                      <a:pt x="860611" y="307602"/>
                      <a:pt x="862653" y="283052"/>
                      <a:pt x="869576" y="259976"/>
                    </a:cubicBezTo>
                    <a:cubicBezTo>
                      <a:pt x="872005" y="251880"/>
                      <a:pt x="882226" y="248647"/>
                      <a:pt x="887506" y="242047"/>
                    </a:cubicBezTo>
                    <a:cubicBezTo>
                      <a:pt x="894237" y="233634"/>
                      <a:pt x="900617" y="224790"/>
                      <a:pt x="905435" y="215153"/>
                    </a:cubicBezTo>
                    <a:cubicBezTo>
                      <a:pt x="924560" y="176904"/>
                      <a:pt x="898264" y="193638"/>
                      <a:pt x="941294" y="179294"/>
                    </a:cubicBezTo>
                    <a:cubicBezTo>
                      <a:pt x="1014899" y="203830"/>
                      <a:pt x="897991" y="166813"/>
                      <a:pt x="1039906" y="197223"/>
                    </a:cubicBezTo>
                    <a:cubicBezTo>
                      <a:pt x="1102719" y="210683"/>
                      <a:pt x="1075735" y="212906"/>
                      <a:pt x="1120588" y="224118"/>
                    </a:cubicBezTo>
                    <a:cubicBezTo>
                      <a:pt x="1174081" y="237490"/>
                      <a:pt x="1144294" y="231056"/>
                      <a:pt x="1210235" y="242047"/>
                    </a:cubicBezTo>
                    <a:cubicBezTo>
                      <a:pt x="1219200" y="248023"/>
                      <a:pt x="1227283" y="255600"/>
                      <a:pt x="1237129" y="259976"/>
                    </a:cubicBezTo>
                    <a:cubicBezTo>
                      <a:pt x="1254399" y="267652"/>
                      <a:pt x="1290917" y="277906"/>
                      <a:pt x="1290917" y="277906"/>
                    </a:cubicBezTo>
                    <a:cubicBezTo>
                      <a:pt x="1317161" y="273532"/>
                      <a:pt x="1352208" y="275253"/>
                      <a:pt x="1371600" y="251012"/>
                    </a:cubicBezTo>
                    <a:cubicBezTo>
                      <a:pt x="1397638" y="218464"/>
                      <a:pt x="1361001" y="228684"/>
                      <a:pt x="1398494" y="206188"/>
                    </a:cubicBezTo>
                    <a:cubicBezTo>
                      <a:pt x="1406597" y="201326"/>
                      <a:pt x="1416936" y="201449"/>
                      <a:pt x="1425388" y="197223"/>
                    </a:cubicBezTo>
                    <a:cubicBezTo>
                      <a:pt x="1494901" y="162466"/>
                      <a:pt x="1411577" y="192863"/>
                      <a:pt x="1479176" y="170329"/>
                    </a:cubicBezTo>
                    <a:cubicBezTo>
                      <a:pt x="1485153" y="164353"/>
                      <a:pt x="1488706" y="153333"/>
                      <a:pt x="1497106" y="152400"/>
                    </a:cubicBezTo>
                    <a:cubicBezTo>
                      <a:pt x="1532017" y="148521"/>
                      <a:pt x="1581449" y="168561"/>
                      <a:pt x="1613647" y="179294"/>
                    </a:cubicBezTo>
                    <a:lnTo>
                      <a:pt x="1640541" y="188259"/>
                    </a:lnTo>
                    <a:cubicBezTo>
                      <a:pt x="1657590" y="184849"/>
                      <a:pt x="1693881" y="179518"/>
                      <a:pt x="1712259" y="170329"/>
                    </a:cubicBezTo>
                    <a:cubicBezTo>
                      <a:pt x="1721896" y="165511"/>
                      <a:pt x="1730188" y="158376"/>
                      <a:pt x="1739153" y="152400"/>
                    </a:cubicBezTo>
                    <a:cubicBezTo>
                      <a:pt x="1750026" y="153953"/>
                      <a:pt x="1809245" y="158596"/>
                      <a:pt x="1828800" y="170329"/>
                    </a:cubicBezTo>
                    <a:cubicBezTo>
                      <a:pt x="1836048" y="174678"/>
                      <a:pt x="1840753" y="182282"/>
                      <a:pt x="1846729" y="188259"/>
                    </a:cubicBezTo>
                    <a:cubicBezTo>
                      <a:pt x="1858682" y="185271"/>
                      <a:pt x="1870787" y="182834"/>
                      <a:pt x="1882588" y="179294"/>
                    </a:cubicBezTo>
                    <a:cubicBezTo>
                      <a:pt x="1900690" y="173863"/>
                      <a:pt x="1936376" y="161365"/>
                      <a:pt x="1936376" y="161365"/>
                    </a:cubicBezTo>
                    <a:cubicBezTo>
                      <a:pt x="1942353" y="155388"/>
                      <a:pt x="1947058" y="147784"/>
                      <a:pt x="1954306" y="143435"/>
                    </a:cubicBezTo>
                    <a:cubicBezTo>
                      <a:pt x="1990045" y="121992"/>
                      <a:pt x="2050265" y="140749"/>
                      <a:pt x="2079811" y="143435"/>
                    </a:cubicBezTo>
                    <a:cubicBezTo>
                      <a:pt x="2085788" y="149412"/>
                      <a:pt x="2093961" y="153805"/>
                      <a:pt x="2097741" y="161365"/>
                    </a:cubicBezTo>
                    <a:cubicBezTo>
                      <a:pt x="2106193" y="178269"/>
                      <a:pt x="2105186" y="199428"/>
                      <a:pt x="2115670" y="215153"/>
                    </a:cubicBezTo>
                    <a:lnTo>
                      <a:pt x="2133600" y="242047"/>
                    </a:lnTo>
                    <a:cubicBezTo>
                      <a:pt x="2134186" y="244393"/>
                      <a:pt x="2146851" y="298952"/>
                      <a:pt x="2151529" y="304800"/>
                    </a:cubicBezTo>
                    <a:cubicBezTo>
                      <a:pt x="2158260" y="313213"/>
                      <a:pt x="2168335" y="318946"/>
                      <a:pt x="2178423" y="322729"/>
                    </a:cubicBezTo>
                    <a:cubicBezTo>
                      <a:pt x="2192690" y="328079"/>
                      <a:pt x="2208306" y="328706"/>
                      <a:pt x="2223247" y="331694"/>
                    </a:cubicBezTo>
                    <a:cubicBezTo>
                      <a:pt x="2241176" y="328706"/>
                      <a:pt x="2263356" y="334698"/>
                      <a:pt x="2277035" y="322729"/>
                    </a:cubicBezTo>
                    <a:cubicBezTo>
                      <a:pt x="2291258" y="310284"/>
                      <a:pt x="2294964" y="268941"/>
                      <a:pt x="2294964" y="268941"/>
                    </a:cubicBezTo>
                    <a:cubicBezTo>
                      <a:pt x="2309905" y="271929"/>
                      <a:pt x="2326558" y="270346"/>
                      <a:pt x="2339788" y="277906"/>
                    </a:cubicBezTo>
                    <a:cubicBezTo>
                      <a:pt x="2355798" y="287055"/>
                      <a:pt x="2355281" y="316619"/>
                      <a:pt x="2375647" y="322729"/>
                    </a:cubicBezTo>
                    <a:cubicBezTo>
                      <a:pt x="2398723" y="329652"/>
                      <a:pt x="2423458" y="328706"/>
                      <a:pt x="2447364" y="331694"/>
                    </a:cubicBezTo>
                    <a:cubicBezTo>
                      <a:pt x="2495426" y="347715"/>
                      <a:pt x="2454171" y="335199"/>
                      <a:pt x="2519082" y="349623"/>
                    </a:cubicBezTo>
                    <a:cubicBezTo>
                      <a:pt x="2531110" y="352296"/>
                      <a:pt x="2542894" y="356006"/>
                      <a:pt x="2554941" y="358588"/>
                    </a:cubicBezTo>
                    <a:cubicBezTo>
                      <a:pt x="2584739" y="364973"/>
                      <a:pt x="2644588" y="376518"/>
                      <a:pt x="2644588" y="376518"/>
                    </a:cubicBezTo>
                    <a:cubicBezTo>
                      <a:pt x="2650564" y="370541"/>
                      <a:pt x="2661584" y="366988"/>
                      <a:pt x="2662517" y="358588"/>
                    </a:cubicBezTo>
                    <a:cubicBezTo>
                      <a:pt x="2668613" y="303723"/>
                      <a:pt x="2661992" y="304274"/>
                      <a:pt x="2635623" y="277906"/>
                    </a:cubicBezTo>
                    <a:cubicBezTo>
                      <a:pt x="2632167" y="264080"/>
                      <a:pt x="2617694" y="208599"/>
                      <a:pt x="2617694" y="197223"/>
                    </a:cubicBezTo>
                    <a:cubicBezTo>
                      <a:pt x="2617694" y="167192"/>
                      <a:pt x="2619906" y="136838"/>
                      <a:pt x="2626659" y="107576"/>
                    </a:cubicBezTo>
                    <a:cubicBezTo>
                      <a:pt x="2629082" y="97078"/>
                      <a:pt x="2638612" y="89647"/>
                      <a:pt x="2644588" y="80682"/>
                    </a:cubicBezTo>
                    <a:cubicBezTo>
                      <a:pt x="2641600" y="71717"/>
                      <a:pt x="2642305" y="60470"/>
                      <a:pt x="2635623" y="53788"/>
                    </a:cubicBezTo>
                    <a:cubicBezTo>
                      <a:pt x="2620386" y="38551"/>
                      <a:pt x="2597072" y="33166"/>
                      <a:pt x="2581835" y="17929"/>
                    </a:cubicBezTo>
                    <a:lnTo>
                      <a:pt x="2563906" y="0"/>
                    </a:lnTo>
                  </a:path>
                </a:pathLst>
              </a:custGeom>
              <a:noFill/>
              <a:ln w="76200">
                <a:solidFill>
                  <a:srgbClr val="000000">
                    <a:alpha val="92941"/>
                  </a:srgb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grpSp>
        <p:sp>
          <p:nvSpPr>
            <p:cNvPr id="7" name="Freeform: Shape 6">
              <a:extLst>
                <a:ext uri="{FF2B5EF4-FFF2-40B4-BE49-F238E27FC236}">
                  <a16:creationId xmlns:a16="http://schemas.microsoft.com/office/drawing/2014/main" id="{F6340618-EEC0-4AA7-8A0E-81907E1B2DE9}"/>
                </a:ext>
              </a:extLst>
            </p:cNvPr>
            <p:cNvSpPr/>
            <p:nvPr/>
          </p:nvSpPr>
          <p:spPr>
            <a:xfrm>
              <a:off x="6490447" y="2106706"/>
              <a:ext cx="1407459" cy="654423"/>
            </a:xfrm>
            <a:custGeom>
              <a:avLst/>
              <a:gdLst>
                <a:gd name="connsiteX0" fmla="*/ 0 w 1407459"/>
                <a:gd name="connsiteY0" fmla="*/ 0 h 654423"/>
                <a:gd name="connsiteX1" fmla="*/ 44824 w 1407459"/>
                <a:gd name="connsiteY1" fmla="*/ 35859 h 654423"/>
                <a:gd name="connsiteX2" fmla="*/ 62753 w 1407459"/>
                <a:gd name="connsiteY2" fmla="*/ 98612 h 654423"/>
                <a:gd name="connsiteX3" fmla="*/ 89647 w 1407459"/>
                <a:gd name="connsiteY3" fmla="*/ 116541 h 654423"/>
                <a:gd name="connsiteX4" fmla="*/ 107577 w 1407459"/>
                <a:gd name="connsiteY4" fmla="*/ 134470 h 654423"/>
                <a:gd name="connsiteX5" fmla="*/ 179294 w 1407459"/>
                <a:gd name="connsiteY5" fmla="*/ 188259 h 654423"/>
                <a:gd name="connsiteX6" fmla="*/ 242047 w 1407459"/>
                <a:gd name="connsiteY6" fmla="*/ 268941 h 654423"/>
                <a:gd name="connsiteX7" fmla="*/ 259977 w 1407459"/>
                <a:gd name="connsiteY7" fmla="*/ 286870 h 654423"/>
                <a:gd name="connsiteX8" fmla="*/ 277906 w 1407459"/>
                <a:gd name="connsiteY8" fmla="*/ 304800 h 654423"/>
                <a:gd name="connsiteX9" fmla="*/ 304800 w 1407459"/>
                <a:gd name="connsiteY9" fmla="*/ 313765 h 654423"/>
                <a:gd name="connsiteX10" fmla="*/ 367553 w 1407459"/>
                <a:gd name="connsiteY10" fmla="*/ 349623 h 654423"/>
                <a:gd name="connsiteX11" fmla="*/ 403412 w 1407459"/>
                <a:gd name="connsiteY11" fmla="*/ 394447 h 654423"/>
                <a:gd name="connsiteX12" fmla="*/ 457200 w 1407459"/>
                <a:gd name="connsiteY12" fmla="*/ 448235 h 654423"/>
                <a:gd name="connsiteX13" fmla="*/ 475129 w 1407459"/>
                <a:gd name="connsiteY13" fmla="*/ 466165 h 654423"/>
                <a:gd name="connsiteX14" fmla="*/ 502024 w 1407459"/>
                <a:gd name="connsiteY14" fmla="*/ 484094 h 654423"/>
                <a:gd name="connsiteX15" fmla="*/ 528918 w 1407459"/>
                <a:gd name="connsiteY15" fmla="*/ 493059 h 654423"/>
                <a:gd name="connsiteX16" fmla="*/ 609600 w 1407459"/>
                <a:gd name="connsiteY16" fmla="*/ 510988 h 654423"/>
                <a:gd name="connsiteX17" fmla="*/ 717177 w 1407459"/>
                <a:gd name="connsiteY17" fmla="*/ 484094 h 654423"/>
                <a:gd name="connsiteX18" fmla="*/ 726141 w 1407459"/>
                <a:gd name="connsiteY18" fmla="*/ 457200 h 654423"/>
                <a:gd name="connsiteX19" fmla="*/ 779929 w 1407459"/>
                <a:gd name="connsiteY19" fmla="*/ 439270 h 654423"/>
                <a:gd name="connsiteX20" fmla="*/ 878541 w 1407459"/>
                <a:gd name="connsiteY20" fmla="*/ 421341 h 654423"/>
                <a:gd name="connsiteX21" fmla="*/ 959224 w 1407459"/>
                <a:gd name="connsiteY21" fmla="*/ 430306 h 654423"/>
                <a:gd name="connsiteX22" fmla="*/ 1004047 w 1407459"/>
                <a:gd name="connsiteY22" fmla="*/ 466165 h 654423"/>
                <a:gd name="connsiteX23" fmla="*/ 1030941 w 1407459"/>
                <a:gd name="connsiteY23" fmla="*/ 475129 h 654423"/>
                <a:gd name="connsiteX24" fmla="*/ 1048871 w 1407459"/>
                <a:gd name="connsiteY24" fmla="*/ 493059 h 654423"/>
                <a:gd name="connsiteX25" fmla="*/ 1066800 w 1407459"/>
                <a:gd name="connsiteY25" fmla="*/ 519953 h 654423"/>
                <a:gd name="connsiteX26" fmla="*/ 1093694 w 1407459"/>
                <a:gd name="connsiteY26" fmla="*/ 537882 h 654423"/>
                <a:gd name="connsiteX27" fmla="*/ 1138518 w 1407459"/>
                <a:gd name="connsiteY27" fmla="*/ 573741 h 654423"/>
                <a:gd name="connsiteX28" fmla="*/ 1156447 w 1407459"/>
                <a:gd name="connsiteY28" fmla="*/ 600635 h 654423"/>
                <a:gd name="connsiteX29" fmla="*/ 1174377 w 1407459"/>
                <a:gd name="connsiteY29" fmla="*/ 618565 h 654423"/>
                <a:gd name="connsiteX30" fmla="*/ 1183341 w 1407459"/>
                <a:gd name="connsiteY30" fmla="*/ 645459 h 654423"/>
                <a:gd name="connsiteX31" fmla="*/ 1210235 w 1407459"/>
                <a:gd name="connsiteY31" fmla="*/ 654423 h 654423"/>
                <a:gd name="connsiteX32" fmla="*/ 1317812 w 1407459"/>
                <a:gd name="connsiteY32" fmla="*/ 627529 h 654423"/>
                <a:gd name="connsiteX33" fmla="*/ 1344706 w 1407459"/>
                <a:gd name="connsiteY33" fmla="*/ 609600 h 654423"/>
                <a:gd name="connsiteX34" fmla="*/ 1407459 w 1407459"/>
                <a:gd name="connsiteY34" fmla="*/ 600635 h 6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07459" h="654423">
                  <a:moveTo>
                    <a:pt x="0" y="0"/>
                  </a:moveTo>
                  <a:cubicBezTo>
                    <a:pt x="14941" y="11953"/>
                    <a:pt x="32372" y="21331"/>
                    <a:pt x="44824" y="35859"/>
                  </a:cubicBezTo>
                  <a:cubicBezTo>
                    <a:pt x="51694" y="43874"/>
                    <a:pt x="59306" y="93441"/>
                    <a:pt x="62753" y="98612"/>
                  </a:cubicBezTo>
                  <a:cubicBezTo>
                    <a:pt x="68729" y="107577"/>
                    <a:pt x="81234" y="109811"/>
                    <a:pt x="89647" y="116541"/>
                  </a:cubicBezTo>
                  <a:cubicBezTo>
                    <a:pt x="96247" y="121821"/>
                    <a:pt x="100815" y="129399"/>
                    <a:pt x="107577" y="134470"/>
                  </a:cubicBezTo>
                  <a:cubicBezTo>
                    <a:pt x="188663" y="195284"/>
                    <a:pt x="138180" y="147142"/>
                    <a:pt x="179294" y="188259"/>
                  </a:cubicBezTo>
                  <a:cubicBezTo>
                    <a:pt x="196277" y="239207"/>
                    <a:pt x="181578" y="208472"/>
                    <a:pt x="242047" y="268941"/>
                  </a:cubicBezTo>
                  <a:lnTo>
                    <a:pt x="259977" y="286870"/>
                  </a:lnTo>
                  <a:cubicBezTo>
                    <a:pt x="265954" y="292847"/>
                    <a:pt x="269888" y="302127"/>
                    <a:pt x="277906" y="304800"/>
                  </a:cubicBezTo>
                  <a:lnTo>
                    <a:pt x="304800" y="313765"/>
                  </a:lnTo>
                  <a:cubicBezTo>
                    <a:pt x="365185" y="374150"/>
                    <a:pt x="295313" y="313503"/>
                    <a:pt x="367553" y="349623"/>
                  </a:cubicBezTo>
                  <a:cubicBezTo>
                    <a:pt x="383305" y="357499"/>
                    <a:pt x="393281" y="383049"/>
                    <a:pt x="403412" y="394447"/>
                  </a:cubicBezTo>
                  <a:cubicBezTo>
                    <a:pt x="420258" y="413398"/>
                    <a:pt x="439271" y="430306"/>
                    <a:pt x="457200" y="448235"/>
                  </a:cubicBezTo>
                  <a:cubicBezTo>
                    <a:pt x="463176" y="454212"/>
                    <a:pt x="468096" y="461477"/>
                    <a:pt x="475129" y="466165"/>
                  </a:cubicBezTo>
                  <a:cubicBezTo>
                    <a:pt x="484094" y="472141"/>
                    <a:pt x="492387" y="479276"/>
                    <a:pt x="502024" y="484094"/>
                  </a:cubicBezTo>
                  <a:cubicBezTo>
                    <a:pt x="510476" y="488320"/>
                    <a:pt x="519832" y="490463"/>
                    <a:pt x="528918" y="493059"/>
                  </a:cubicBezTo>
                  <a:cubicBezTo>
                    <a:pt x="558446" y="501495"/>
                    <a:pt x="578805" y="504829"/>
                    <a:pt x="609600" y="510988"/>
                  </a:cubicBezTo>
                  <a:cubicBezTo>
                    <a:pt x="648435" y="507104"/>
                    <a:pt x="694679" y="521591"/>
                    <a:pt x="717177" y="484094"/>
                  </a:cubicBezTo>
                  <a:cubicBezTo>
                    <a:pt x="722039" y="475991"/>
                    <a:pt x="718452" y="462693"/>
                    <a:pt x="726141" y="457200"/>
                  </a:cubicBezTo>
                  <a:cubicBezTo>
                    <a:pt x="741520" y="446215"/>
                    <a:pt x="762000" y="445246"/>
                    <a:pt x="779929" y="439270"/>
                  </a:cubicBezTo>
                  <a:cubicBezTo>
                    <a:pt x="829672" y="422689"/>
                    <a:pt x="797467" y="431476"/>
                    <a:pt x="878541" y="421341"/>
                  </a:cubicBezTo>
                  <a:cubicBezTo>
                    <a:pt x="905435" y="424329"/>
                    <a:pt x="932972" y="423743"/>
                    <a:pt x="959224" y="430306"/>
                  </a:cubicBezTo>
                  <a:cubicBezTo>
                    <a:pt x="989986" y="437996"/>
                    <a:pt x="980982" y="452326"/>
                    <a:pt x="1004047" y="466165"/>
                  </a:cubicBezTo>
                  <a:cubicBezTo>
                    <a:pt x="1012150" y="471027"/>
                    <a:pt x="1021976" y="472141"/>
                    <a:pt x="1030941" y="475129"/>
                  </a:cubicBezTo>
                  <a:cubicBezTo>
                    <a:pt x="1036918" y="481106"/>
                    <a:pt x="1043591" y="486459"/>
                    <a:pt x="1048871" y="493059"/>
                  </a:cubicBezTo>
                  <a:cubicBezTo>
                    <a:pt x="1055602" y="501472"/>
                    <a:pt x="1059182" y="512335"/>
                    <a:pt x="1066800" y="519953"/>
                  </a:cubicBezTo>
                  <a:cubicBezTo>
                    <a:pt x="1074418" y="527571"/>
                    <a:pt x="1085281" y="531151"/>
                    <a:pt x="1093694" y="537882"/>
                  </a:cubicBezTo>
                  <a:cubicBezTo>
                    <a:pt x="1157564" y="588977"/>
                    <a:pt x="1055743" y="518559"/>
                    <a:pt x="1138518" y="573741"/>
                  </a:cubicBezTo>
                  <a:cubicBezTo>
                    <a:pt x="1144494" y="582706"/>
                    <a:pt x="1149716" y="592222"/>
                    <a:pt x="1156447" y="600635"/>
                  </a:cubicBezTo>
                  <a:cubicBezTo>
                    <a:pt x="1161727" y="607235"/>
                    <a:pt x="1170028" y="611317"/>
                    <a:pt x="1174377" y="618565"/>
                  </a:cubicBezTo>
                  <a:cubicBezTo>
                    <a:pt x="1179239" y="626668"/>
                    <a:pt x="1176659" y="638777"/>
                    <a:pt x="1183341" y="645459"/>
                  </a:cubicBezTo>
                  <a:cubicBezTo>
                    <a:pt x="1190023" y="652141"/>
                    <a:pt x="1201270" y="651435"/>
                    <a:pt x="1210235" y="654423"/>
                  </a:cubicBezTo>
                  <a:cubicBezTo>
                    <a:pt x="1281268" y="630746"/>
                    <a:pt x="1245382" y="639601"/>
                    <a:pt x="1317812" y="627529"/>
                  </a:cubicBezTo>
                  <a:cubicBezTo>
                    <a:pt x="1326777" y="621553"/>
                    <a:pt x="1334485" y="613007"/>
                    <a:pt x="1344706" y="609600"/>
                  </a:cubicBezTo>
                  <a:cubicBezTo>
                    <a:pt x="1373075" y="600144"/>
                    <a:pt x="1384981" y="600635"/>
                    <a:pt x="1407459" y="600635"/>
                  </a:cubicBezTo>
                </a:path>
              </a:pathLst>
            </a:custGeom>
            <a:noFill/>
            <a:ln w="38100">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8" name="Freeform: Shape 7">
              <a:extLst>
                <a:ext uri="{FF2B5EF4-FFF2-40B4-BE49-F238E27FC236}">
                  <a16:creationId xmlns:a16="http://schemas.microsoft.com/office/drawing/2014/main" id="{BCC588B6-0EDD-47CC-B049-D9EFFDA8F5D7}"/>
                </a:ext>
              </a:extLst>
            </p:cNvPr>
            <p:cNvSpPr/>
            <p:nvPr/>
          </p:nvSpPr>
          <p:spPr>
            <a:xfrm>
              <a:off x="6840071" y="2590800"/>
              <a:ext cx="170329" cy="304826"/>
            </a:xfrm>
            <a:custGeom>
              <a:avLst/>
              <a:gdLst>
                <a:gd name="connsiteX0" fmla="*/ 170329 w 170329"/>
                <a:gd name="connsiteY0" fmla="*/ 0 h 304826"/>
                <a:gd name="connsiteX1" fmla="*/ 143435 w 170329"/>
                <a:gd name="connsiteY1" fmla="*/ 125506 h 304826"/>
                <a:gd name="connsiteX2" fmla="*/ 134470 w 170329"/>
                <a:gd name="connsiteY2" fmla="*/ 152400 h 304826"/>
                <a:gd name="connsiteX3" fmla="*/ 80682 w 170329"/>
                <a:gd name="connsiteY3" fmla="*/ 170329 h 304826"/>
                <a:gd name="connsiteX4" fmla="*/ 44823 w 170329"/>
                <a:gd name="connsiteY4" fmla="*/ 206188 h 304826"/>
                <a:gd name="connsiteX5" fmla="*/ 26894 w 170329"/>
                <a:gd name="connsiteY5" fmla="*/ 224118 h 304826"/>
                <a:gd name="connsiteX6" fmla="*/ 17929 w 170329"/>
                <a:gd name="connsiteY6" fmla="*/ 251012 h 304826"/>
                <a:gd name="connsiteX7" fmla="*/ 0 w 170329"/>
                <a:gd name="connsiteY7" fmla="*/ 304800 h 3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29" h="304826">
                  <a:moveTo>
                    <a:pt x="170329" y="0"/>
                  </a:moveTo>
                  <a:cubicBezTo>
                    <a:pt x="136875" y="83639"/>
                    <a:pt x="163385" y="5809"/>
                    <a:pt x="143435" y="125506"/>
                  </a:cubicBezTo>
                  <a:cubicBezTo>
                    <a:pt x="141881" y="134827"/>
                    <a:pt x="142160" y="146908"/>
                    <a:pt x="134470" y="152400"/>
                  </a:cubicBezTo>
                  <a:cubicBezTo>
                    <a:pt x="119091" y="163385"/>
                    <a:pt x="80682" y="170329"/>
                    <a:pt x="80682" y="170329"/>
                  </a:cubicBezTo>
                  <a:lnTo>
                    <a:pt x="44823" y="206188"/>
                  </a:lnTo>
                  <a:lnTo>
                    <a:pt x="26894" y="224118"/>
                  </a:lnTo>
                  <a:cubicBezTo>
                    <a:pt x="23906" y="233083"/>
                    <a:pt x="19979" y="241787"/>
                    <a:pt x="17929" y="251012"/>
                  </a:cubicBezTo>
                  <a:cubicBezTo>
                    <a:pt x="5321" y="307747"/>
                    <a:pt x="27659" y="304800"/>
                    <a:pt x="0" y="304800"/>
                  </a:cubicBez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9" name="Freeform: Shape 8">
              <a:extLst>
                <a:ext uri="{FF2B5EF4-FFF2-40B4-BE49-F238E27FC236}">
                  <a16:creationId xmlns:a16="http://schemas.microsoft.com/office/drawing/2014/main" id="{0301AF07-7163-49B3-89A6-9DD1B095E1F3}"/>
                </a:ext>
              </a:extLst>
            </p:cNvPr>
            <p:cNvSpPr/>
            <p:nvPr/>
          </p:nvSpPr>
          <p:spPr>
            <a:xfrm>
              <a:off x="5459506" y="2662518"/>
              <a:ext cx="1004047" cy="1954306"/>
            </a:xfrm>
            <a:custGeom>
              <a:avLst/>
              <a:gdLst>
                <a:gd name="connsiteX0" fmla="*/ 0 w 1004047"/>
                <a:gd name="connsiteY0" fmla="*/ 0 h 1954306"/>
                <a:gd name="connsiteX1" fmla="*/ 44823 w 1004047"/>
                <a:gd name="connsiteY1" fmla="*/ 35858 h 1954306"/>
                <a:gd name="connsiteX2" fmla="*/ 62753 w 1004047"/>
                <a:gd name="connsiteY2" fmla="*/ 53788 h 1954306"/>
                <a:gd name="connsiteX3" fmla="*/ 80682 w 1004047"/>
                <a:gd name="connsiteY3" fmla="*/ 125506 h 1954306"/>
                <a:gd name="connsiteX4" fmla="*/ 98612 w 1004047"/>
                <a:gd name="connsiteY4" fmla="*/ 143435 h 1954306"/>
                <a:gd name="connsiteX5" fmla="*/ 107576 w 1004047"/>
                <a:gd name="connsiteY5" fmla="*/ 170329 h 1954306"/>
                <a:gd name="connsiteX6" fmla="*/ 233082 w 1004047"/>
                <a:gd name="connsiteY6" fmla="*/ 197223 h 1954306"/>
                <a:gd name="connsiteX7" fmla="*/ 286870 w 1004047"/>
                <a:gd name="connsiteY7" fmla="*/ 215153 h 1954306"/>
                <a:gd name="connsiteX8" fmla="*/ 349623 w 1004047"/>
                <a:gd name="connsiteY8" fmla="*/ 233082 h 1954306"/>
                <a:gd name="connsiteX9" fmla="*/ 385482 w 1004047"/>
                <a:gd name="connsiteY9" fmla="*/ 268941 h 1954306"/>
                <a:gd name="connsiteX10" fmla="*/ 448235 w 1004047"/>
                <a:gd name="connsiteY10" fmla="*/ 286870 h 1954306"/>
                <a:gd name="connsiteX11" fmla="*/ 466165 w 1004047"/>
                <a:gd name="connsiteY11" fmla="*/ 304800 h 1954306"/>
                <a:gd name="connsiteX12" fmla="*/ 502023 w 1004047"/>
                <a:gd name="connsiteY12" fmla="*/ 358588 h 1954306"/>
                <a:gd name="connsiteX13" fmla="*/ 528918 w 1004047"/>
                <a:gd name="connsiteY13" fmla="*/ 367553 h 1954306"/>
                <a:gd name="connsiteX14" fmla="*/ 555812 w 1004047"/>
                <a:gd name="connsiteY14" fmla="*/ 385482 h 1954306"/>
                <a:gd name="connsiteX15" fmla="*/ 609600 w 1004047"/>
                <a:gd name="connsiteY15" fmla="*/ 403411 h 1954306"/>
                <a:gd name="connsiteX16" fmla="*/ 636494 w 1004047"/>
                <a:gd name="connsiteY16" fmla="*/ 421341 h 1954306"/>
                <a:gd name="connsiteX17" fmla="*/ 672353 w 1004047"/>
                <a:gd name="connsiteY17" fmla="*/ 430306 h 1954306"/>
                <a:gd name="connsiteX18" fmla="*/ 699247 w 1004047"/>
                <a:gd name="connsiteY18" fmla="*/ 439270 h 1954306"/>
                <a:gd name="connsiteX19" fmla="*/ 762000 w 1004047"/>
                <a:gd name="connsiteY19" fmla="*/ 502023 h 1954306"/>
                <a:gd name="connsiteX20" fmla="*/ 779929 w 1004047"/>
                <a:gd name="connsiteY20" fmla="*/ 519953 h 1954306"/>
                <a:gd name="connsiteX21" fmla="*/ 797859 w 1004047"/>
                <a:gd name="connsiteY21" fmla="*/ 537882 h 1954306"/>
                <a:gd name="connsiteX22" fmla="*/ 860612 w 1004047"/>
                <a:gd name="connsiteY22" fmla="*/ 609600 h 1954306"/>
                <a:gd name="connsiteX23" fmla="*/ 887506 w 1004047"/>
                <a:gd name="connsiteY23" fmla="*/ 627529 h 1954306"/>
                <a:gd name="connsiteX24" fmla="*/ 932329 w 1004047"/>
                <a:gd name="connsiteY24" fmla="*/ 672353 h 1954306"/>
                <a:gd name="connsiteX25" fmla="*/ 950259 w 1004047"/>
                <a:gd name="connsiteY25" fmla="*/ 690282 h 1954306"/>
                <a:gd name="connsiteX26" fmla="*/ 977153 w 1004047"/>
                <a:gd name="connsiteY26" fmla="*/ 717176 h 1954306"/>
                <a:gd name="connsiteX27" fmla="*/ 986118 w 1004047"/>
                <a:gd name="connsiteY27" fmla="*/ 744070 h 1954306"/>
                <a:gd name="connsiteX28" fmla="*/ 1004047 w 1004047"/>
                <a:gd name="connsiteY28" fmla="*/ 762000 h 1954306"/>
                <a:gd name="connsiteX29" fmla="*/ 986118 w 1004047"/>
                <a:gd name="connsiteY29" fmla="*/ 788894 h 1954306"/>
                <a:gd name="connsiteX30" fmla="*/ 941294 w 1004047"/>
                <a:gd name="connsiteY30" fmla="*/ 815788 h 1954306"/>
                <a:gd name="connsiteX31" fmla="*/ 923365 w 1004047"/>
                <a:gd name="connsiteY31" fmla="*/ 842682 h 1954306"/>
                <a:gd name="connsiteX32" fmla="*/ 869576 w 1004047"/>
                <a:gd name="connsiteY32" fmla="*/ 905435 h 1954306"/>
                <a:gd name="connsiteX33" fmla="*/ 842682 w 1004047"/>
                <a:gd name="connsiteY33" fmla="*/ 959223 h 1954306"/>
                <a:gd name="connsiteX34" fmla="*/ 833718 w 1004047"/>
                <a:gd name="connsiteY34" fmla="*/ 986117 h 1954306"/>
                <a:gd name="connsiteX35" fmla="*/ 806823 w 1004047"/>
                <a:gd name="connsiteY35" fmla="*/ 995082 h 1954306"/>
                <a:gd name="connsiteX36" fmla="*/ 779929 w 1004047"/>
                <a:gd name="connsiteY36" fmla="*/ 1013011 h 1954306"/>
                <a:gd name="connsiteX37" fmla="*/ 779929 w 1004047"/>
                <a:gd name="connsiteY37" fmla="*/ 1066800 h 1954306"/>
                <a:gd name="connsiteX38" fmla="*/ 806823 w 1004047"/>
                <a:gd name="connsiteY38" fmla="*/ 1075764 h 1954306"/>
                <a:gd name="connsiteX39" fmla="*/ 824753 w 1004047"/>
                <a:gd name="connsiteY39" fmla="*/ 1093694 h 1954306"/>
                <a:gd name="connsiteX40" fmla="*/ 815788 w 1004047"/>
                <a:gd name="connsiteY40" fmla="*/ 1120588 h 1954306"/>
                <a:gd name="connsiteX41" fmla="*/ 762000 w 1004047"/>
                <a:gd name="connsiteY41" fmla="*/ 1183341 h 1954306"/>
                <a:gd name="connsiteX42" fmla="*/ 699247 w 1004047"/>
                <a:gd name="connsiteY42" fmla="*/ 1192306 h 1954306"/>
                <a:gd name="connsiteX43" fmla="*/ 690282 w 1004047"/>
                <a:gd name="connsiteY43" fmla="*/ 1237129 h 1954306"/>
                <a:gd name="connsiteX44" fmla="*/ 690282 w 1004047"/>
                <a:gd name="connsiteY44" fmla="*/ 1389529 h 1954306"/>
                <a:gd name="connsiteX45" fmla="*/ 681318 w 1004047"/>
                <a:gd name="connsiteY45" fmla="*/ 1416423 h 1954306"/>
                <a:gd name="connsiteX46" fmla="*/ 663388 w 1004047"/>
                <a:gd name="connsiteY46" fmla="*/ 1434353 h 1954306"/>
                <a:gd name="connsiteX47" fmla="*/ 672353 w 1004047"/>
                <a:gd name="connsiteY47" fmla="*/ 1470211 h 1954306"/>
                <a:gd name="connsiteX48" fmla="*/ 645459 w 1004047"/>
                <a:gd name="connsiteY48" fmla="*/ 1524000 h 1954306"/>
                <a:gd name="connsiteX49" fmla="*/ 663388 w 1004047"/>
                <a:gd name="connsiteY49" fmla="*/ 1586753 h 1954306"/>
                <a:gd name="connsiteX50" fmla="*/ 672353 w 1004047"/>
                <a:gd name="connsiteY50" fmla="*/ 1613647 h 1954306"/>
                <a:gd name="connsiteX51" fmla="*/ 645459 w 1004047"/>
                <a:gd name="connsiteY51" fmla="*/ 1667435 h 1954306"/>
                <a:gd name="connsiteX52" fmla="*/ 618565 w 1004047"/>
                <a:gd name="connsiteY52" fmla="*/ 1721223 h 1954306"/>
                <a:gd name="connsiteX53" fmla="*/ 636494 w 1004047"/>
                <a:gd name="connsiteY53" fmla="*/ 1739153 h 1954306"/>
                <a:gd name="connsiteX54" fmla="*/ 672353 w 1004047"/>
                <a:gd name="connsiteY54" fmla="*/ 1819835 h 1954306"/>
                <a:gd name="connsiteX55" fmla="*/ 699247 w 1004047"/>
                <a:gd name="connsiteY55" fmla="*/ 1837764 h 1954306"/>
                <a:gd name="connsiteX56" fmla="*/ 717176 w 1004047"/>
                <a:gd name="connsiteY56" fmla="*/ 1855694 h 1954306"/>
                <a:gd name="connsiteX57" fmla="*/ 744070 w 1004047"/>
                <a:gd name="connsiteY57" fmla="*/ 1873623 h 1954306"/>
                <a:gd name="connsiteX58" fmla="*/ 788894 w 1004047"/>
                <a:gd name="connsiteY58" fmla="*/ 1909482 h 1954306"/>
                <a:gd name="connsiteX59" fmla="*/ 806823 w 1004047"/>
                <a:gd name="connsiteY59" fmla="*/ 1936376 h 1954306"/>
                <a:gd name="connsiteX60" fmla="*/ 833718 w 1004047"/>
                <a:gd name="connsiteY60" fmla="*/ 1945341 h 1954306"/>
                <a:gd name="connsiteX61" fmla="*/ 851647 w 1004047"/>
                <a:gd name="connsiteY61" fmla="*/ 1954306 h 195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04047" h="1954306">
                  <a:moveTo>
                    <a:pt x="0" y="0"/>
                  </a:moveTo>
                  <a:cubicBezTo>
                    <a:pt x="14941" y="11953"/>
                    <a:pt x="30296" y="23406"/>
                    <a:pt x="44823" y="35858"/>
                  </a:cubicBezTo>
                  <a:cubicBezTo>
                    <a:pt x="51240" y="41359"/>
                    <a:pt x="59423" y="46019"/>
                    <a:pt x="62753" y="53788"/>
                  </a:cubicBezTo>
                  <a:cubicBezTo>
                    <a:pt x="72388" y="76269"/>
                    <a:pt x="67634" y="103759"/>
                    <a:pt x="80682" y="125506"/>
                  </a:cubicBezTo>
                  <a:cubicBezTo>
                    <a:pt x="85030" y="132754"/>
                    <a:pt x="92635" y="137459"/>
                    <a:pt x="98612" y="143435"/>
                  </a:cubicBezTo>
                  <a:cubicBezTo>
                    <a:pt x="101600" y="152400"/>
                    <a:pt x="99887" y="164837"/>
                    <a:pt x="107576" y="170329"/>
                  </a:cubicBezTo>
                  <a:cubicBezTo>
                    <a:pt x="134671" y="189682"/>
                    <a:pt x="205774" y="193809"/>
                    <a:pt x="233082" y="197223"/>
                  </a:cubicBezTo>
                  <a:cubicBezTo>
                    <a:pt x="251011" y="203200"/>
                    <a:pt x="268535" y="210570"/>
                    <a:pt x="286870" y="215153"/>
                  </a:cubicBezTo>
                  <a:cubicBezTo>
                    <a:pt x="331897" y="226409"/>
                    <a:pt x="311040" y="220221"/>
                    <a:pt x="349623" y="233082"/>
                  </a:cubicBezTo>
                  <a:cubicBezTo>
                    <a:pt x="361576" y="245035"/>
                    <a:pt x="369083" y="264841"/>
                    <a:pt x="385482" y="268941"/>
                  </a:cubicBezTo>
                  <a:cubicBezTo>
                    <a:pt x="430508" y="280198"/>
                    <a:pt x="409652" y="274010"/>
                    <a:pt x="448235" y="286870"/>
                  </a:cubicBezTo>
                  <a:cubicBezTo>
                    <a:pt x="454212" y="292847"/>
                    <a:pt x="461094" y="298038"/>
                    <a:pt x="466165" y="304800"/>
                  </a:cubicBezTo>
                  <a:cubicBezTo>
                    <a:pt x="479094" y="322039"/>
                    <a:pt x="481581" y="351774"/>
                    <a:pt x="502023" y="358588"/>
                  </a:cubicBezTo>
                  <a:cubicBezTo>
                    <a:pt x="510988" y="361576"/>
                    <a:pt x="520466" y="363327"/>
                    <a:pt x="528918" y="367553"/>
                  </a:cubicBezTo>
                  <a:cubicBezTo>
                    <a:pt x="538555" y="372371"/>
                    <a:pt x="545966" y="381106"/>
                    <a:pt x="555812" y="385482"/>
                  </a:cubicBezTo>
                  <a:cubicBezTo>
                    <a:pt x="573082" y="393158"/>
                    <a:pt x="609600" y="403411"/>
                    <a:pt x="609600" y="403411"/>
                  </a:cubicBezTo>
                  <a:cubicBezTo>
                    <a:pt x="618565" y="409388"/>
                    <a:pt x="626591" y="417097"/>
                    <a:pt x="636494" y="421341"/>
                  </a:cubicBezTo>
                  <a:cubicBezTo>
                    <a:pt x="647819" y="426195"/>
                    <a:pt x="660506" y="426921"/>
                    <a:pt x="672353" y="430306"/>
                  </a:cubicBezTo>
                  <a:cubicBezTo>
                    <a:pt x="681439" y="432902"/>
                    <a:pt x="690282" y="436282"/>
                    <a:pt x="699247" y="439270"/>
                  </a:cubicBezTo>
                  <a:lnTo>
                    <a:pt x="762000" y="502023"/>
                  </a:lnTo>
                  <a:lnTo>
                    <a:pt x="779929" y="519953"/>
                  </a:lnTo>
                  <a:cubicBezTo>
                    <a:pt x="785906" y="525930"/>
                    <a:pt x="793171" y="530849"/>
                    <a:pt x="797859" y="537882"/>
                  </a:cubicBezTo>
                  <a:cubicBezTo>
                    <a:pt x="816813" y="566313"/>
                    <a:pt x="829146" y="588623"/>
                    <a:pt x="860612" y="609600"/>
                  </a:cubicBezTo>
                  <a:cubicBezTo>
                    <a:pt x="869577" y="615576"/>
                    <a:pt x="879398" y="620434"/>
                    <a:pt x="887506" y="627529"/>
                  </a:cubicBezTo>
                  <a:cubicBezTo>
                    <a:pt x="903408" y="641443"/>
                    <a:pt x="917388" y="657412"/>
                    <a:pt x="932329" y="672353"/>
                  </a:cubicBezTo>
                  <a:lnTo>
                    <a:pt x="950259" y="690282"/>
                  </a:lnTo>
                  <a:lnTo>
                    <a:pt x="977153" y="717176"/>
                  </a:lnTo>
                  <a:cubicBezTo>
                    <a:pt x="980141" y="726141"/>
                    <a:pt x="981256" y="735967"/>
                    <a:pt x="986118" y="744070"/>
                  </a:cubicBezTo>
                  <a:cubicBezTo>
                    <a:pt x="990466" y="751318"/>
                    <a:pt x="1004047" y="753548"/>
                    <a:pt x="1004047" y="762000"/>
                  </a:cubicBezTo>
                  <a:cubicBezTo>
                    <a:pt x="1004047" y="772774"/>
                    <a:pt x="992849" y="780481"/>
                    <a:pt x="986118" y="788894"/>
                  </a:cubicBezTo>
                  <a:cubicBezTo>
                    <a:pt x="968219" y="811267"/>
                    <a:pt x="968700" y="806652"/>
                    <a:pt x="941294" y="815788"/>
                  </a:cubicBezTo>
                  <a:cubicBezTo>
                    <a:pt x="935318" y="824753"/>
                    <a:pt x="930377" y="834502"/>
                    <a:pt x="923365" y="842682"/>
                  </a:cubicBezTo>
                  <a:cubicBezTo>
                    <a:pt x="858144" y="918774"/>
                    <a:pt x="910742" y="843688"/>
                    <a:pt x="869576" y="905435"/>
                  </a:cubicBezTo>
                  <a:cubicBezTo>
                    <a:pt x="847045" y="973033"/>
                    <a:pt x="877438" y="889710"/>
                    <a:pt x="842682" y="959223"/>
                  </a:cubicBezTo>
                  <a:cubicBezTo>
                    <a:pt x="838456" y="967675"/>
                    <a:pt x="840400" y="979435"/>
                    <a:pt x="833718" y="986117"/>
                  </a:cubicBezTo>
                  <a:cubicBezTo>
                    <a:pt x="827036" y="992799"/>
                    <a:pt x="815275" y="990856"/>
                    <a:pt x="806823" y="995082"/>
                  </a:cubicBezTo>
                  <a:cubicBezTo>
                    <a:pt x="797186" y="999900"/>
                    <a:pt x="788894" y="1007035"/>
                    <a:pt x="779929" y="1013011"/>
                  </a:cubicBezTo>
                  <a:cubicBezTo>
                    <a:pt x="773954" y="1030939"/>
                    <a:pt x="762001" y="1048872"/>
                    <a:pt x="779929" y="1066800"/>
                  </a:cubicBezTo>
                  <a:cubicBezTo>
                    <a:pt x="786611" y="1073482"/>
                    <a:pt x="797858" y="1072776"/>
                    <a:pt x="806823" y="1075764"/>
                  </a:cubicBezTo>
                  <a:cubicBezTo>
                    <a:pt x="812800" y="1081741"/>
                    <a:pt x="823095" y="1085406"/>
                    <a:pt x="824753" y="1093694"/>
                  </a:cubicBezTo>
                  <a:cubicBezTo>
                    <a:pt x="826606" y="1102960"/>
                    <a:pt x="820014" y="1112136"/>
                    <a:pt x="815788" y="1120588"/>
                  </a:cubicBezTo>
                  <a:cubicBezTo>
                    <a:pt x="808623" y="1134918"/>
                    <a:pt x="773877" y="1181644"/>
                    <a:pt x="762000" y="1183341"/>
                  </a:cubicBezTo>
                  <a:lnTo>
                    <a:pt x="699247" y="1192306"/>
                  </a:lnTo>
                  <a:cubicBezTo>
                    <a:pt x="696259" y="1207247"/>
                    <a:pt x="690282" y="1221892"/>
                    <a:pt x="690282" y="1237129"/>
                  </a:cubicBezTo>
                  <a:cubicBezTo>
                    <a:pt x="690282" y="1362401"/>
                    <a:pt x="710517" y="1298471"/>
                    <a:pt x="690282" y="1389529"/>
                  </a:cubicBezTo>
                  <a:cubicBezTo>
                    <a:pt x="688232" y="1398754"/>
                    <a:pt x="686180" y="1408320"/>
                    <a:pt x="681318" y="1416423"/>
                  </a:cubicBezTo>
                  <a:cubicBezTo>
                    <a:pt x="676969" y="1423671"/>
                    <a:pt x="669365" y="1428376"/>
                    <a:pt x="663388" y="1434353"/>
                  </a:cubicBezTo>
                  <a:cubicBezTo>
                    <a:pt x="666376" y="1446306"/>
                    <a:pt x="672353" y="1457890"/>
                    <a:pt x="672353" y="1470211"/>
                  </a:cubicBezTo>
                  <a:cubicBezTo>
                    <a:pt x="672353" y="1488769"/>
                    <a:pt x="654524" y="1510402"/>
                    <a:pt x="645459" y="1524000"/>
                  </a:cubicBezTo>
                  <a:cubicBezTo>
                    <a:pt x="666958" y="1588502"/>
                    <a:pt x="640867" y="1507931"/>
                    <a:pt x="663388" y="1586753"/>
                  </a:cubicBezTo>
                  <a:cubicBezTo>
                    <a:pt x="665984" y="1595839"/>
                    <a:pt x="669365" y="1604682"/>
                    <a:pt x="672353" y="1613647"/>
                  </a:cubicBezTo>
                  <a:cubicBezTo>
                    <a:pt x="649819" y="1681246"/>
                    <a:pt x="680216" y="1597922"/>
                    <a:pt x="645459" y="1667435"/>
                  </a:cubicBezTo>
                  <a:cubicBezTo>
                    <a:pt x="608344" y="1741665"/>
                    <a:pt x="669947" y="1644149"/>
                    <a:pt x="618565" y="1721223"/>
                  </a:cubicBezTo>
                  <a:cubicBezTo>
                    <a:pt x="624541" y="1727200"/>
                    <a:pt x="632714" y="1731593"/>
                    <a:pt x="636494" y="1739153"/>
                  </a:cubicBezTo>
                  <a:cubicBezTo>
                    <a:pt x="654248" y="1774662"/>
                    <a:pt x="645981" y="1793464"/>
                    <a:pt x="672353" y="1819835"/>
                  </a:cubicBezTo>
                  <a:cubicBezTo>
                    <a:pt x="679972" y="1827453"/>
                    <a:pt x="690834" y="1831033"/>
                    <a:pt x="699247" y="1837764"/>
                  </a:cubicBezTo>
                  <a:cubicBezTo>
                    <a:pt x="705847" y="1843044"/>
                    <a:pt x="710576" y="1850414"/>
                    <a:pt x="717176" y="1855694"/>
                  </a:cubicBezTo>
                  <a:cubicBezTo>
                    <a:pt x="725589" y="1862425"/>
                    <a:pt x="735657" y="1866892"/>
                    <a:pt x="744070" y="1873623"/>
                  </a:cubicBezTo>
                  <a:cubicBezTo>
                    <a:pt x="807940" y="1924718"/>
                    <a:pt x="706119" y="1854300"/>
                    <a:pt x="788894" y="1909482"/>
                  </a:cubicBezTo>
                  <a:cubicBezTo>
                    <a:pt x="794870" y="1918447"/>
                    <a:pt x="798410" y="1929645"/>
                    <a:pt x="806823" y="1936376"/>
                  </a:cubicBezTo>
                  <a:cubicBezTo>
                    <a:pt x="814202" y="1942279"/>
                    <a:pt x="824944" y="1941831"/>
                    <a:pt x="833718" y="1945341"/>
                  </a:cubicBezTo>
                  <a:cubicBezTo>
                    <a:pt x="839922" y="1947823"/>
                    <a:pt x="845671" y="1951318"/>
                    <a:pt x="851647" y="1954306"/>
                  </a:cubicBez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0" name="Freeform: Shape 9">
              <a:extLst>
                <a:ext uri="{FF2B5EF4-FFF2-40B4-BE49-F238E27FC236}">
                  <a16:creationId xmlns:a16="http://schemas.microsoft.com/office/drawing/2014/main" id="{A112A19E-4DAF-4C26-ACD6-2E5BC3F172B4}"/>
                </a:ext>
              </a:extLst>
            </p:cNvPr>
            <p:cNvSpPr/>
            <p:nvPr/>
          </p:nvSpPr>
          <p:spPr>
            <a:xfrm>
              <a:off x="6131859" y="2725271"/>
              <a:ext cx="448598" cy="376517"/>
            </a:xfrm>
            <a:custGeom>
              <a:avLst/>
              <a:gdLst>
                <a:gd name="connsiteX0" fmla="*/ 0 w 448598"/>
                <a:gd name="connsiteY0" fmla="*/ 376517 h 376517"/>
                <a:gd name="connsiteX1" fmla="*/ 44823 w 448598"/>
                <a:gd name="connsiteY1" fmla="*/ 340658 h 376517"/>
                <a:gd name="connsiteX2" fmla="*/ 53788 w 448598"/>
                <a:gd name="connsiteY2" fmla="*/ 313764 h 376517"/>
                <a:gd name="connsiteX3" fmla="*/ 17929 w 448598"/>
                <a:gd name="connsiteY3" fmla="*/ 268941 h 376517"/>
                <a:gd name="connsiteX4" fmla="*/ 44823 w 448598"/>
                <a:gd name="connsiteY4" fmla="*/ 259976 h 376517"/>
                <a:gd name="connsiteX5" fmla="*/ 197223 w 448598"/>
                <a:gd name="connsiteY5" fmla="*/ 251011 h 376517"/>
                <a:gd name="connsiteX6" fmla="*/ 206188 w 448598"/>
                <a:gd name="connsiteY6" fmla="*/ 224117 h 376517"/>
                <a:gd name="connsiteX7" fmla="*/ 259976 w 448598"/>
                <a:gd name="connsiteY7" fmla="*/ 161364 h 376517"/>
                <a:gd name="connsiteX8" fmla="*/ 277906 w 448598"/>
                <a:gd name="connsiteY8" fmla="*/ 143435 h 376517"/>
                <a:gd name="connsiteX9" fmla="*/ 403412 w 448598"/>
                <a:gd name="connsiteY9" fmla="*/ 134470 h 376517"/>
                <a:gd name="connsiteX10" fmla="*/ 430306 w 448598"/>
                <a:gd name="connsiteY10" fmla="*/ 125505 h 376517"/>
                <a:gd name="connsiteX11" fmla="*/ 439270 w 448598"/>
                <a:gd name="connsiteY11" fmla="*/ 62753 h 376517"/>
                <a:gd name="connsiteX12" fmla="*/ 421341 w 448598"/>
                <a:gd name="connsiteY12" fmla="*/ 44823 h 376517"/>
                <a:gd name="connsiteX13" fmla="*/ 403412 w 448598"/>
                <a:gd name="connsiteY13" fmla="*/ 17929 h 376517"/>
                <a:gd name="connsiteX14" fmla="*/ 430306 w 448598"/>
                <a:gd name="connsiteY14" fmla="*/ 0 h 37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598" h="376517">
                  <a:moveTo>
                    <a:pt x="0" y="376517"/>
                  </a:moveTo>
                  <a:cubicBezTo>
                    <a:pt x="14941" y="364564"/>
                    <a:pt x="32371" y="355186"/>
                    <a:pt x="44823" y="340658"/>
                  </a:cubicBezTo>
                  <a:cubicBezTo>
                    <a:pt x="50973" y="333483"/>
                    <a:pt x="55341" y="323085"/>
                    <a:pt x="53788" y="313764"/>
                  </a:cubicBezTo>
                  <a:cubicBezTo>
                    <a:pt x="51526" y="300192"/>
                    <a:pt x="27509" y="278521"/>
                    <a:pt x="17929" y="268941"/>
                  </a:cubicBezTo>
                  <a:cubicBezTo>
                    <a:pt x="26894" y="265953"/>
                    <a:pt x="35420" y="260916"/>
                    <a:pt x="44823" y="259976"/>
                  </a:cubicBezTo>
                  <a:cubicBezTo>
                    <a:pt x="95458" y="254912"/>
                    <a:pt x="147547" y="262050"/>
                    <a:pt x="197223" y="251011"/>
                  </a:cubicBezTo>
                  <a:cubicBezTo>
                    <a:pt x="206448" y="248961"/>
                    <a:pt x="201962" y="232569"/>
                    <a:pt x="206188" y="224117"/>
                  </a:cubicBezTo>
                  <a:cubicBezTo>
                    <a:pt x="219841" y="196810"/>
                    <a:pt x="237918" y="183421"/>
                    <a:pt x="259976" y="161364"/>
                  </a:cubicBezTo>
                  <a:cubicBezTo>
                    <a:pt x="265953" y="155388"/>
                    <a:pt x="269475" y="144037"/>
                    <a:pt x="277906" y="143435"/>
                  </a:cubicBezTo>
                  <a:lnTo>
                    <a:pt x="403412" y="134470"/>
                  </a:lnTo>
                  <a:cubicBezTo>
                    <a:pt x="412377" y="131482"/>
                    <a:pt x="422927" y="131408"/>
                    <a:pt x="430306" y="125505"/>
                  </a:cubicBezTo>
                  <a:cubicBezTo>
                    <a:pt x="454029" y="106527"/>
                    <a:pt x="452038" y="88289"/>
                    <a:pt x="439270" y="62753"/>
                  </a:cubicBezTo>
                  <a:cubicBezTo>
                    <a:pt x="435490" y="55193"/>
                    <a:pt x="426621" y="51423"/>
                    <a:pt x="421341" y="44823"/>
                  </a:cubicBezTo>
                  <a:cubicBezTo>
                    <a:pt x="414611" y="36410"/>
                    <a:pt x="409388" y="26894"/>
                    <a:pt x="403412" y="17929"/>
                  </a:cubicBezTo>
                  <a:lnTo>
                    <a:pt x="430306" y="0"/>
                  </a:ln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1" name="Freeform: Shape 10">
              <a:extLst>
                <a:ext uri="{FF2B5EF4-FFF2-40B4-BE49-F238E27FC236}">
                  <a16:creationId xmlns:a16="http://schemas.microsoft.com/office/drawing/2014/main" id="{8B6D8C8E-41A2-4197-8F71-67296CC5F834}"/>
                </a:ext>
              </a:extLst>
            </p:cNvPr>
            <p:cNvSpPr/>
            <p:nvPr/>
          </p:nvSpPr>
          <p:spPr>
            <a:xfrm>
              <a:off x="6364941" y="2940424"/>
              <a:ext cx="600635" cy="387075"/>
            </a:xfrm>
            <a:custGeom>
              <a:avLst/>
              <a:gdLst>
                <a:gd name="connsiteX0" fmla="*/ 600635 w 600635"/>
                <a:gd name="connsiteY0" fmla="*/ 0 h 387075"/>
                <a:gd name="connsiteX1" fmla="*/ 591671 w 600635"/>
                <a:gd name="connsiteY1" fmla="*/ 107576 h 387075"/>
                <a:gd name="connsiteX2" fmla="*/ 555812 w 600635"/>
                <a:gd name="connsiteY2" fmla="*/ 143435 h 387075"/>
                <a:gd name="connsiteX3" fmla="*/ 502024 w 600635"/>
                <a:gd name="connsiteY3" fmla="*/ 161364 h 387075"/>
                <a:gd name="connsiteX4" fmla="*/ 412377 w 600635"/>
                <a:gd name="connsiteY4" fmla="*/ 152400 h 387075"/>
                <a:gd name="connsiteX5" fmla="*/ 394447 w 600635"/>
                <a:gd name="connsiteY5" fmla="*/ 134470 h 387075"/>
                <a:gd name="connsiteX6" fmla="*/ 367553 w 600635"/>
                <a:gd name="connsiteY6" fmla="*/ 116541 h 387075"/>
                <a:gd name="connsiteX7" fmla="*/ 349624 w 600635"/>
                <a:gd name="connsiteY7" fmla="*/ 143435 h 387075"/>
                <a:gd name="connsiteX8" fmla="*/ 313765 w 600635"/>
                <a:gd name="connsiteY8" fmla="*/ 179294 h 387075"/>
                <a:gd name="connsiteX9" fmla="*/ 304800 w 600635"/>
                <a:gd name="connsiteY9" fmla="*/ 242047 h 387075"/>
                <a:gd name="connsiteX10" fmla="*/ 286871 w 600635"/>
                <a:gd name="connsiteY10" fmla="*/ 268941 h 387075"/>
                <a:gd name="connsiteX11" fmla="*/ 268941 w 600635"/>
                <a:gd name="connsiteY11" fmla="*/ 322729 h 387075"/>
                <a:gd name="connsiteX12" fmla="*/ 242047 w 600635"/>
                <a:gd name="connsiteY12" fmla="*/ 340658 h 387075"/>
                <a:gd name="connsiteX13" fmla="*/ 53788 w 600635"/>
                <a:gd name="connsiteY13" fmla="*/ 340658 h 387075"/>
                <a:gd name="connsiteX14" fmla="*/ 17930 w 600635"/>
                <a:gd name="connsiteY14" fmla="*/ 385482 h 387075"/>
                <a:gd name="connsiteX15" fmla="*/ 0 w 600635"/>
                <a:gd name="connsiteY15" fmla="*/ 385482 h 38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635" h="387075">
                  <a:moveTo>
                    <a:pt x="600635" y="0"/>
                  </a:moveTo>
                  <a:cubicBezTo>
                    <a:pt x="597647" y="35859"/>
                    <a:pt x="602404" y="73231"/>
                    <a:pt x="591671" y="107576"/>
                  </a:cubicBezTo>
                  <a:cubicBezTo>
                    <a:pt x="586629" y="123711"/>
                    <a:pt x="571849" y="138090"/>
                    <a:pt x="555812" y="143435"/>
                  </a:cubicBezTo>
                  <a:lnTo>
                    <a:pt x="502024" y="161364"/>
                  </a:lnTo>
                  <a:cubicBezTo>
                    <a:pt x="472142" y="158376"/>
                    <a:pt x="441512" y="159684"/>
                    <a:pt x="412377" y="152400"/>
                  </a:cubicBezTo>
                  <a:cubicBezTo>
                    <a:pt x="404177" y="150350"/>
                    <a:pt x="401047" y="139750"/>
                    <a:pt x="394447" y="134470"/>
                  </a:cubicBezTo>
                  <a:cubicBezTo>
                    <a:pt x="386034" y="127739"/>
                    <a:pt x="376518" y="122517"/>
                    <a:pt x="367553" y="116541"/>
                  </a:cubicBezTo>
                  <a:cubicBezTo>
                    <a:pt x="361577" y="125506"/>
                    <a:pt x="356636" y="135255"/>
                    <a:pt x="349624" y="143435"/>
                  </a:cubicBezTo>
                  <a:cubicBezTo>
                    <a:pt x="338623" y="156270"/>
                    <a:pt x="313765" y="179294"/>
                    <a:pt x="313765" y="179294"/>
                  </a:cubicBezTo>
                  <a:cubicBezTo>
                    <a:pt x="334682" y="242047"/>
                    <a:pt x="349623" y="227105"/>
                    <a:pt x="304800" y="242047"/>
                  </a:cubicBezTo>
                  <a:cubicBezTo>
                    <a:pt x="298824" y="251012"/>
                    <a:pt x="291247" y="259095"/>
                    <a:pt x="286871" y="268941"/>
                  </a:cubicBezTo>
                  <a:cubicBezTo>
                    <a:pt x="279195" y="286211"/>
                    <a:pt x="284666" y="312246"/>
                    <a:pt x="268941" y="322729"/>
                  </a:cubicBezTo>
                  <a:lnTo>
                    <a:pt x="242047" y="340658"/>
                  </a:lnTo>
                  <a:cubicBezTo>
                    <a:pt x="166322" y="332245"/>
                    <a:pt x="134182" y="323431"/>
                    <a:pt x="53788" y="340658"/>
                  </a:cubicBezTo>
                  <a:cubicBezTo>
                    <a:pt x="40872" y="343426"/>
                    <a:pt x="24446" y="380595"/>
                    <a:pt x="17930" y="385482"/>
                  </a:cubicBezTo>
                  <a:cubicBezTo>
                    <a:pt x="13149" y="389068"/>
                    <a:pt x="5977" y="385482"/>
                    <a:pt x="0" y="385482"/>
                  </a:cubicBez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2" name="Freeform: Shape 11">
              <a:extLst>
                <a:ext uri="{FF2B5EF4-FFF2-40B4-BE49-F238E27FC236}">
                  <a16:creationId xmlns:a16="http://schemas.microsoft.com/office/drawing/2014/main" id="{382F4A8F-CD36-4B05-9727-4AC788002902}"/>
                </a:ext>
              </a:extLst>
            </p:cNvPr>
            <p:cNvSpPr/>
            <p:nvPr/>
          </p:nvSpPr>
          <p:spPr>
            <a:xfrm>
              <a:off x="7046259" y="3236259"/>
              <a:ext cx="367553" cy="188259"/>
            </a:xfrm>
            <a:custGeom>
              <a:avLst/>
              <a:gdLst>
                <a:gd name="connsiteX0" fmla="*/ 367553 w 367553"/>
                <a:gd name="connsiteY0" fmla="*/ 0 h 188259"/>
                <a:gd name="connsiteX1" fmla="*/ 322729 w 367553"/>
                <a:gd name="connsiteY1" fmla="*/ 8965 h 188259"/>
                <a:gd name="connsiteX2" fmla="*/ 295835 w 367553"/>
                <a:gd name="connsiteY2" fmla="*/ 26894 h 188259"/>
                <a:gd name="connsiteX3" fmla="*/ 242047 w 367553"/>
                <a:gd name="connsiteY3" fmla="*/ 53788 h 188259"/>
                <a:gd name="connsiteX4" fmla="*/ 215153 w 367553"/>
                <a:gd name="connsiteY4" fmla="*/ 107576 h 188259"/>
                <a:gd name="connsiteX5" fmla="*/ 197223 w 367553"/>
                <a:gd name="connsiteY5" fmla="*/ 125506 h 188259"/>
                <a:gd name="connsiteX6" fmla="*/ 134470 w 367553"/>
                <a:gd name="connsiteY6" fmla="*/ 134470 h 188259"/>
                <a:gd name="connsiteX7" fmla="*/ 116541 w 367553"/>
                <a:gd name="connsiteY7" fmla="*/ 152400 h 188259"/>
                <a:gd name="connsiteX8" fmla="*/ 35859 w 367553"/>
                <a:gd name="connsiteY8" fmla="*/ 188259 h 188259"/>
                <a:gd name="connsiteX9" fmla="*/ 0 w 367553"/>
                <a:gd name="connsiteY9" fmla="*/ 188259 h 18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553" h="188259">
                  <a:moveTo>
                    <a:pt x="367553" y="0"/>
                  </a:moveTo>
                  <a:cubicBezTo>
                    <a:pt x="352612" y="2988"/>
                    <a:pt x="336996" y="3615"/>
                    <a:pt x="322729" y="8965"/>
                  </a:cubicBezTo>
                  <a:cubicBezTo>
                    <a:pt x="312641" y="12748"/>
                    <a:pt x="305472" y="22076"/>
                    <a:pt x="295835" y="26894"/>
                  </a:cubicBezTo>
                  <a:cubicBezTo>
                    <a:pt x="221605" y="64009"/>
                    <a:pt x="319121" y="2406"/>
                    <a:pt x="242047" y="53788"/>
                  </a:cubicBezTo>
                  <a:cubicBezTo>
                    <a:pt x="232578" y="82193"/>
                    <a:pt x="235013" y="82751"/>
                    <a:pt x="215153" y="107576"/>
                  </a:cubicBezTo>
                  <a:cubicBezTo>
                    <a:pt x="209873" y="114176"/>
                    <a:pt x="205242" y="122833"/>
                    <a:pt x="197223" y="125506"/>
                  </a:cubicBezTo>
                  <a:cubicBezTo>
                    <a:pt x="177177" y="132188"/>
                    <a:pt x="155388" y="131482"/>
                    <a:pt x="134470" y="134470"/>
                  </a:cubicBezTo>
                  <a:cubicBezTo>
                    <a:pt x="128494" y="140447"/>
                    <a:pt x="123141" y="147120"/>
                    <a:pt x="116541" y="152400"/>
                  </a:cubicBezTo>
                  <a:cubicBezTo>
                    <a:pt x="96231" y="168648"/>
                    <a:pt x="60735" y="188259"/>
                    <a:pt x="35859" y="188259"/>
                  </a:cubicBezTo>
                  <a:lnTo>
                    <a:pt x="0" y="188259"/>
                  </a:ln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3" name="Freeform: Shape 12">
              <a:extLst>
                <a:ext uri="{FF2B5EF4-FFF2-40B4-BE49-F238E27FC236}">
                  <a16:creationId xmlns:a16="http://schemas.microsoft.com/office/drawing/2014/main" id="{5D16AA35-E31F-4B17-A4A7-28FA5C536255}"/>
                </a:ext>
              </a:extLst>
            </p:cNvPr>
            <p:cNvSpPr/>
            <p:nvPr/>
          </p:nvSpPr>
          <p:spPr>
            <a:xfrm>
              <a:off x="6149788" y="3415553"/>
              <a:ext cx="770965" cy="439271"/>
            </a:xfrm>
            <a:custGeom>
              <a:avLst/>
              <a:gdLst>
                <a:gd name="connsiteX0" fmla="*/ 770965 w 770965"/>
                <a:gd name="connsiteY0" fmla="*/ 0 h 439271"/>
                <a:gd name="connsiteX1" fmla="*/ 753036 w 770965"/>
                <a:gd name="connsiteY1" fmla="*/ 44823 h 439271"/>
                <a:gd name="connsiteX2" fmla="*/ 726141 w 770965"/>
                <a:gd name="connsiteY2" fmla="*/ 161365 h 439271"/>
                <a:gd name="connsiteX3" fmla="*/ 708212 w 770965"/>
                <a:gd name="connsiteY3" fmla="*/ 224118 h 439271"/>
                <a:gd name="connsiteX4" fmla="*/ 690283 w 770965"/>
                <a:gd name="connsiteY4" fmla="*/ 251012 h 439271"/>
                <a:gd name="connsiteX5" fmla="*/ 663388 w 770965"/>
                <a:gd name="connsiteY5" fmla="*/ 259976 h 439271"/>
                <a:gd name="connsiteX6" fmla="*/ 618565 w 770965"/>
                <a:gd name="connsiteY6" fmla="*/ 286871 h 439271"/>
                <a:gd name="connsiteX7" fmla="*/ 591671 w 770965"/>
                <a:gd name="connsiteY7" fmla="*/ 304800 h 439271"/>
                <a:gd name="connsiteX8" fmla="*/ 573741 w 770965"/>
                <a:gd name="connsiteY8" fmla="*/ 322729 h 439271"/>
                <a:gd name="connsiteX9" fmla="*/ 519953 w 770965"/>
                <a:gd name="connsiteY9" fmla="*/ 340659 h 439271"/>
                <a:gd name="connsiteX10" fmla="*/ 439271 w 770965"/>
                <a:gd name="connsiteY10" fmla="*/ 358588 h 439271"/>
                <a:gd name="connsiteX11" fmla="*/ 412377 w 770965"/>
                <a:gd name="connsiteY11" fmla="*/ 367553 h 439271"/>
                <a:gd name="connsiteX12" fmla="*/ 340659 w 770965"/>
                <a:gd name="connsiteY12" fmla="*/ 403412 h 439271"/>
                <a:gd name="connsiteX13" fmla="*/ 251012 w 770965"/>
                <a:gd name="connsiteY13" fmla="*/ 421341 h 439271"/>
                <a:gd name="connsiteX14" fmla="*/ 134471 w 770965"/>
                <a:gd name="connsiteY14" fmla="*/ 439271 h 439271"/>
                <a:gd name="connsiteX15" fmla="*/ 26894 w 770965"/>
                <a:gd name="connsiteY15" fmla="*/ 430306 h 439271"/>
                <a:gd name="connsiteX16" fmla="*/ 0 w 770965"/>
                <a:gd name="connsiteY16" fmla="*/ 421341 h 43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0965" h="439271">
                  <a:moveTo>
                    <a:pt x="770965" y="0"/>
                  </a:moveTo>
                  <a:cubicBezTo>
                    <a:pt x="764989" y="14941"/>
                    <a:pt x="756002" y="29007"/>
                    <a:pt x="753036" y="44823"/>
                  </a:cubicBezTo>
                  <a:cubicBezTo>
                    <a:pt x="730582" y="164576"/>
                    <a:pt x="770668" y="116838"/>
                    <a:pt x="726141" y="161365"/>
                  </a:cubicBezTo>
                  <a:cubicBezTo>
                    <a:pt x="723268" y="172858"/>
                    <a:pt x="714643" y="211255"/>
                    <a:pt x="708212" y="224118"/>
                  </a:cubicBezTo>
                  <a:cubicBezTo>
                    <a:pt x="703394" y="233755"/>
                    <a:pt x="698696" y="244282"/>
                    <a:pt x="690283" y="251012"/>
                  </a:cubicBezTo>
                  <a:cubicBezTo>
                    <a:pt x="682904" y="256915"/>
                    <a:pt x="672353" y="256988"/>
                    <a:pt x="663388" y="259976"/>
                  </a:cubicBezTo>
                  <a:cubicBezTo>
                    <a:pt x="628370" y="294996"/>
                    <a:pt x="665113" y="263597"/>
                    <a:pt x="618565" y="286871"/>
                  </a:cubicBezTo>
                  <a:cubicBezTo>
                    <a:pt x="608928" y="291689"/>
                    <a:pt x="600084" y="298070"/>
                    <a:pt x="591671" y="304800"/>
                  </a:cubicBezTo>
                  <a:cubicBezTo>
                    <a:pt x="585071" y="310080"/>
                    <a:pt x="581301" y="318949"/>
                    <a:pt x="573741" y="322729"/>
                  </a:cubicBezTo>
                  <a:cubicBezTo>
                    <a:pt x="556837" y="331181"/>
                    <a:pt x="537882" y="334683"/>
                    <a:pt x="519953" y="340659"/>
                  </a:cubicBezTo>
                  <a:cubicBezTo>
                    <a:pt x="459419" y="360837"/>
                    <a:pt x="533919" y="337554"/>
                    <a:pt x="439271" y="358588"/>
                  </a:cubicBezTo>
                  <a:cubicBezTo>
                    <a:pt x="430046" y="360638"/>
                    <a:pt x="421342" y="364565"/>
                    <a:pt x="412377" y="367553"/>
                  </a:cubicBezTo>
                  <a:cubicBezTo>
                    <a:pt x="381083" y="398845"/>
                    <a:pt x="402464" y="382810"/>
                    <a:pt x="340659" y="403412"/>
                  </a:cubicBezTo>
                  <a:cubicBezTo>
                    <a:pt x="291751" y="419715"/>
                    <a:pt x="327520" y="409570"/>
                    <a:pt x="251012" y="421341"/>
                  </a:cubicBezTo>
                  <a:cubicBezTo>
                    <a:pt x="89312" y="446219"/>
                    <a:pt x="316435" y="413275"/>
                    <a:pt x="134471" y="439271"/>
                  </a:cubicBezTo>
                  <a:cubicBezTo>
                    <a:pt x="98612" y="436283"/>
                    <a:pt x="62562" y="435062"/>
                    <a:pt x="26894" y="430306"/>
                  </a:cubicBezTo>
                  <a:cubicBezTo>
                    <a:pt x="17527" y="429057"/>
                    <a:pt x="0" y="421341"/>
                    <a:pt x="0" y="421341"/>
                  </a:cubicBez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4" name="Freeform: Shape 13">
              <a:extLst>
                <a:ext uri="{FF2B5EF4-FFF2-40B4-BE49-F238E27FC236}">
                  <a16:creationId xmlns:a16="http://schemas.microsoft.com/office/drawing/2014/main" id="{9FCD665A-B99F-4597-B767-7D8A8CC747F7}"/>
                </a:ext>
              </a:extLst>
            </p:cNvPr>
            <p:cNvSpPr/>
            <p:nvPr/>
          </p:nvSpPr>
          <p:spPr>
            <a:xfrm>
              <a:off x="6481482" y="3827929"/>
              <a:ext cx="403412" cy="466165"/>
            </a:xfrm>
            <a:custGeom>
              <a:avLst/>
              <a:gdLst>
                <a:gd name="connsiteX0" fmla="*/ 0 w 403412"/>
                <a:gd name="connsiteY0" fmla="*/ 0 h 466165"/>
                <a:gd name="connsiteX1" fmla="*/ 8965 w 403412"/>
                <a:gd name="connsiteY1" fmla="*/ 134471 h 466165"/>
                <a:gd name="connsiteX2" fmla="*/ 17930 w 403412"/>
                <a:gd name="connsiteY2" fmla="*/ 161365 h 466165"/>
                <a:gd name="connsiteX3" fmla="*/ 26894 w 403412"/>
                <a:gd name="connsiteY3" fmla="*/ 224118 h 466165"/>
                <a:gd name="connsiteX4" fmla="*/ 44824 w 403412"/>
                <a:gd name="connsiteY4" fmla="*/ 242047 h 466165"/>
                <a:gd name="connsiteX5" fmla="*/ 62753 w 403412"/>
                <a:gd name="connsiteY5" fmla="*/ 268942 h 466165"/>
                <a:gd name="connsiteX6" fmla="*/ 143436 w 403412"/>
                <a:gd name="connsiteY6" fmla="*/ 304800 h 466165"/>
                <a:gd name="connsiteX7" fmla="*/ 170330 w 403412"/>
                <a:gd name="connsiteY7" fmla="*/ 313765 h 466165"/>
                <a:gd name="connsiteX8" fmla="*/ 277906 w 403412"/>
                <a:gd name="connsiteY8" fmla="*/ 295836 h 466165"/>
                <a:gd name="connsiteX9" fmla="*/ 322730 w 403412"/>
                <a:gd name="connsiteY9" fmla="*/ 304800 h 466165"/>
                <a:gd name="connsiteX10" fmla="*/ 403412 w 403412"/>
                <a:gd name="connsiteY10" fmla="*/ 313765 h 466165"/>
                <a:gd name="connsiteX11" fmla="*/ 385483 w 403412"/>
                <a:gd name="connsiteY11" fmla="*/ 331695 h 466165"/>
                <a:gd name="connsiteX12" fmla="*/ 376518 w 403412"/>
                <a:gd name="connsiteY12" fmla="*/ 367553 h 466165"/>
                <a:gd name="connsiteX13" fmla="*/ 367553 w 403412"/>
                <a:gd name="connsiteY13" fmla="*/ 466165 h 46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412" h="466165">
                  <a:moveTo>
                    <a:pt x="0" y="0"/>
                  </a:moveTo>
                  <a:cubicBezTo>
                    <a:pt x="2988" y="44824"/>
                    <a:pt x="4004" y="89823"/>
                    <a:pt x="8965" y="134471"/>
                  </a:cubicBezTo>
                  <a:cubicBezTo>
                    <a:pt x="10009" y="143863"/>
                    <a:pt x="16077" y="152099"/>
                    <a:pt x="17930" y="161365"/>
                  </a:cubicBezTo>
                  <a:cubicBezTo>
                    <a:pt x="22074" y="182085"/>
                    <a:pt x="20212" y="204072"/>
                    <a:pt x="26894" y="224118"/>
                  </a:cubicBezTo>
                  <a:cubicBezTo>
                    <a:pt x="29567" y="232136"/>
                    <a:pt x="39544" y="235447"/>
                    <a:pt x="44824" y="242047"/>
                  </a:cubicBezTo>
                  <a:cubicBezTo>
                    <a:pt x="51555" y="250460"/>
                    <a:pt x="55134" y="261323"/>
                    <a:pt x="62753" y="268942"/>
                  </a:cubicBezTo>
                  <a:cubicBezTo>
                    <a:pt x="84062" y="290251"/>
                    <a:pt x="116808" y="295924"/>
                    <a:pt x="143436" y="304800"/>
                  </a:cubicBezTo>
                  <a:lnTo>
                    <a:pt x="170330" y="313765"/>
                  </a:lnTo>
                  <a:cubicBezTo>
                    <a:pt x="212411" y="299738"/>
                    <a:pt x="217853" y="295836"/>
                    <a:pt x="277906" y="295836"/>
                  </a:cubicBezTo>
                  <a:cubicBezTo>
                    <a:pt x="293143" y="295836"/>
                    <a:pt x="307646" y="302645"/>
                    <a:pt x="322730" y="304800"/>
                  </a:cubicBezTo>
                  <a:cubicBezTo>
                    <a:pt x="349518" y="308627"/>
                    <a:pt x="376518" y="310777"/>
                    <a:pt x="403412" y="313765"/>
                  </a:cubicBezTo>
                  <a:cubicBezTo>
                    <a:pt x="397436" y="319742"/>
                    <a:pt x="389263" y="324135"/>
                    <a:pt x="385483" y="331695"/>
                  </a:cubicBezTo>
                  <a:cubicBezTo>
                    <a:pt x="379973" y="342715"/>
                    <a:pt x="379903" y="355707"/>
                    <a:pt x="376518" y="367553"/>
                  </a:cubicBezTo>
                  <a:cubicBezTo>
                    <a:pt x="359993" y="425388"/>
                    <a:pt x="367553" y="364097"/>
                    <a:pt x="367553" y="466165"/>
                  </a:cubicBez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5" name="Freeform: Shape 14">
              <a:extLst>
                <a:ext uri="{FF2B5EF4-FFF2-40B4-BE49-F238E27FC236}">
                  <a16:creationId xmlns:a16="http://schemas.microsoft.com/office/drawing/2014/main" id="{6D31923F-1FCA-4166-8FF0-C21A314C03CB}"/>
                </a:ext>
              </a:extLst>
            </p:cNvPr>
            <p:cNvSpPr/>
            <p:nvPr/>
          </p:nvSpPr>
          <p:spPr>
            <a:xfrm>
              <a:off x="5549153" y="3926148"/>
              <a:ext cx="564776" cy="188652"/>
            </a:xfrm>
            <a:custGeom>
              <a:avLst/>
              <a:gdLst>
                <a:gd name="connsiteX0" fmla="*/ 564776 w 564776"/>
                <a:gd name="connsiteY0" fmla="*/ 188652 h 188652"/>
                <a:gd name="connsiteX1" fmla="*/ 519953 w 564776"/>
                <a:gd name="connsiteY1" fmla="*/ 161758 h 188652"/>
                <a:gd name="connsiteX2" fmla="*/ 439271 w 564776"/>
                <a:gd name="connsiteY2" fmla="*/ 143828 h 188652"/>
                <a:gd name="connsiteX3" fmla="*/ 367553 w 564776"/>
                <a:gd name="connsiteY3" fmla="*/ 81076 h 188652"/>
                <a:gd name="connsiteX4" fmla="*/ 322729 w 564776"/>
                <a:gd name="connsiteY4" fmla="*/ 45217 h 188652"/>
                <a:gd name="connsiteX5" fmla="*/ 242047 w 564776"/>
                <a:gd name="connsiteY5" fmla="*/ 27287 h 188652"/>
                <a:gd name="connsiteX6" fmla="*/ 215153 w 564776"/>
                <a:gd name="connsiteY6" fmla="*/ 9358 h 188652"/>
                <a:gd name="connsiteX7" fmla="*/ 125506 w 564776"/>
                <a:gd name="connsiteY7" fmla="*/ 9358 h 188652"/>
                <a:gd name="connsiteX8" fmla="*/ 107576 w 564776"/>
                <a:gd name="connsiteY8" fmla="*/ 27287 h 188652"/>
                <a:gd name="connsiteX9" fmla="*/ 53788 w 564776"/>
                <a:gd name="connsiteY9" fmla="*/ 45217 h 188652"/>
                <a:gd name="connsiteX10" fmla="*/ 0 w 564776"/>
                <a:gd name="connsiteY10" fmla="*/ 36252 h 18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4776" h="188652">
                  <a:moveTo>
                    <a:pt x="564776" y="188652"/>
                  </a:moveTo>
                  <a:cubicBezTo>
                    <a:pt x="549835" y="179687"/>
                    <a:pt x="535538" y="169550"/>
                    <a:pt x="519953" y="161758"/>
                  </a:cubicBezTo>
                  <a:cubicBezTo>
                    <a:pt x="497883" y="150723"/>
                    <a:pt x="459931" y="147271"/>
                    <a:pt x="439271" y="143828"/>
                  </a:cubicBezTo>
                  <a:cubicBezTo>
                    <a:pt x="328670" y="33230"/>
                    <a:pt x="441683" y="140380"/>
                    <a:pt x="367553" y="81076"/>
                  </a:cubicBezTo>
                  <a:cubicBezTo>
                    <a:pt x="339757" y="58839"/>
                    <a:pt x="359521" y="63613"/>
                    <a:pt x="322729" y="45217"/>
                  </a:cubicBezTo>
                  <a:cubicBezTo>
                    <a:pt x="300659" y="34182"/>
                    <a:pt x="262708" y="30731"/>
                    <a:pt x="242047" y="27287"/>
                  </a:cubicBezTo>
                  <a:cubicBezTo>
                    <a:pt x="233082" y="21311"/>
                    <a:pt x="224790" y="14176"/>
                    <a:pt x="215153" y="9358"/>
                  </a:cubicBezTo>
                  <a:cubicBezTo>
                    <a:pt x="180382" y="-8028"/>
                    <a:pt x="170404" y="2944"/>
                    <a:pt x="125506" y="9358"/>
                  </a:cubicBezTo>
                  <a:cubicBezTo>
                    <a:pt x="119529" y="15334"/>
                    <a:pt x="115136" y="23507"/>
                    <a:pt x="107576" y="27287"/>
                  </a:cubicBezTo>
                  <a:cubicBezTo>
                    <a:pt x="90672" y="35739"/>
                    <a:pt x="53788" y="45217"/>
                    <a:pt x="53788" y="45217"/>
                  </a:cubicBezTo>
                  <a:lnTo>
                    <a:pt x="0" y="36252"/>
                  </a:lnTo>
                </a:path>
              </a:pathLst>
            </a:custGeom>
            <a:noFill/>
            <a:ln w="28575">
              <a:solidFill>
                <a:srgbClr val="0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sp>
          <p:nvSpPr>
            <p:cNvPr id="16" name="Freeform: Shape 15">
              <a:extLst>
                <a:ext uri="{FF2B5EF4-FFF2-40B4-BE49-F238E27FC236}">
                  <a16:creationId xmlns:a16="http://schemas.microsoft.com/office/drawing/2014/main" id="{72FAD005-27AB-4476-90B4-E0E39B319493}"/>
                </a:ext>
              </a:extLst>
            </p:cNvPr>
            <p:cNvSpPr/>
            <p:nvPr/>
          </p:nvSpPr>
          <p:spPr>
            <a:xfrm>
              <a:off x="6795247" y="4123765"/>
              <a:ext cx="71852" cy="161364"/>
            </a:xfrm>
            <a:custGeom>
              <a:avLst/>
              <a:gdLst>
                <a:gd name="connsiteX0" fmla="*/ 0 w 71852"/>
                <a:gd name="connsiteY0" fmla="*/ 0 h 161364"/>
                <a:gd name="connsiteX1" fmla="*/ 44824 w 71852"/>
                <a:gd name="connsiteY1" fmla="*/ 17929 h 161364"/>
                <a:gd name="connsiteX2" fmla="*/ 62753 w 71852"/>
                <a:gd name="connsiteY2" fmla="*/ 161364 h 161364"/>
              </a:gdLst>
              <a:ahLst/>
              <a:cxnLst>
                <a:cxn ang="0">
                  <a:pos x="connsiteX0" y="connsiteY0"/>
                </a:cxn>
                <a:cxn ang="0">
                  <a:pos x="connsiteX1" y="connsiteY1"/>
                </a:cxn>
                <a:cxn ang="0">
                  <a:pos x="connsiteX2" y="connsiteY2"/>
                </a:cxn>
              </a:cxnLst>
              <a:rect l="l" t="t" r="r" b="b"/>
              <a:pathLst>
                <a:path w="71852" h="161364">
                  <a:moveTo>
                    <a:pt x="0" y="0"/>
                  </a:moveTo>
                  <a:cubicBezTo>
                    <a:pt x="14941" y="5976"/>
                    <a:pt x="30852" y="9945"/>
                    <a:pt x="44824" y="17929"/>
                  </a:cubicBezTo>
                  <a:cubicBezTo>
                    <a:pt x="92334" y="45078"/>
                    <a:pt x="62753" y="128202"/>
                    <a:pt x="62753" y="161364"/>
                  </a:cubicBezTo>
                </a:path>
              </a:pathLst>
            </a:custGeom>
            <a:noFill/>
            <a:ln w="28575">
              <a:solidFill>
                <a:srgbClr val="0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a:latin typeface="#9Slide03 SFU Futura_12" panose="00000400000000000000" pitchFamily="2" charset="0"/>
              </a:endParaRPr>
            </a:p>
          </p:txBody>
        </p:sp>
      </p:grpSp>
      <p:sp>
        <p:nvSpPr>
          <p:cNvPr id="35" name="TextBox 34">
            <a:extLst>
              <a:ext uri="{FF2B5EF4-FFF2-40B4-BE49-F238E27FC236}">
                <a16:creationId xmlns:a16="http://schemas.microsoft.com/office/drawing/2014/main" id="{D5E7968F-B30D-4E50-9675-27088A5D85B6}"/>
              </a:ext>
            </a:extLst>
          </p:cNvPr>
          <p:cNvSpPr txBox="1"/>
          <p:nvPr/>
        </p:nvSpPr>
        <p:spPr>
          <a:xfrm>
            <a:off x="9976192" y="2360751"/>
            <a:ext cx="2135656" cy="400110"/>
          </a:xfrm>
          <a:prstGeom prst="rect">
            <a:avLst/>
          </a:prstGeom>
          <a:noFill/>
        </p:spPr>
        <p:txBody>
          <a:bodyPr wrap="square">
            <a:spAutoFit/>
          </a:bodyPr>
          <a:lstStyle/>
          <a:p>
            <a:r>
              <a:rPr lang="en-US" sz="2000" b="1">
                <a:latin typeface="#9Slide03 SFU Futura_03" panose="00000400000000000000" pitchFamily="2" charset="0"/>
              </a:rPr>
              <a:t>10. BẾN TRE</a:t>
            </a:r>
            <a:endParaRPr lang="en-US" sz="2000"/>
          </a:p>
        </p:txBody>
      </p:sp>
    </p:spTree>
    <p:extLst>
      <p:ext uri="{BB962C8B-B14F-4D97-AF65-F5344CB8AC3E}">
        <p14:creationId xmlns:p14="http://schemas.microsoft.com/office/powerpoint/2010/main" val="28438467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3008 0.05556 L -0.77643 0.37755 " pathEditMode="relative" rAng="0" ptsTypes="AA">
                                      <p:cBhvr>
                                        <p:cTn id="6" dur="2000" fill="hold"/>
                                        <p:tgtEl>
                                          <p:spTgt spid="35"/>
                                        </p:tgtEl>
                                        <p:attrNameLst>
                                          <p:attrName>ppt_x</p:attrName>
                                          <p:attrName>ppt_y</p:attrName>
                                        </p:attrNameLst>
                                      </p:cBhvr>
                                      <p:rCtr x="-37318" y="1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9F5AC6-F3A6-40C4-932D-0F7D50B62047}"/>
              </a:ext>
            </a:extLst>
          </p:cNvPr>
          <p:cNvGrpSpPr/>
          <p:nvPr/>
        </p:nvGrpSpPr>
        <p:grpSpPr>
          <a:xfrm>
            <a:off x="-76200" y="-76200"/>
            <a:ext cx="12420600" cy="769441"/>
            <a:chOff x="1205161" y="-3563"/>
            <a:chExt cx="10901184" cy="769441"/>
          </a:xfrm>
        </p:grpSpPr>
        <p:sp>
          <p:nvSpPr>
            <p:cNvPr id="10" name="Rectangle: Rounded Corners 9">
              <a:extLst>
                <a:ext uri="{FF2B5EF4-FFF2-40B4-BE49-F238E27FC236}">
                  <a16:creationId xmlns:a16="http://schemas.microsoft.com/office/drawing/2014/main" id="{CE3F9B11-BA41-4EFE-B4B2-5E6362459F61}"/>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4719C2-2379-4269-810C-45B1260B1599}"/>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KHÁI QUÁT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12" name="TextBox 11">
            <a:extLst>
              <a:ext uri="{FF2B5EF4-FFF2-40B4-BE49-F238E27FC236}">
                <a16:creationId xmlns:a16="http://schemas.microsoft.com/office/drawing/2014/main" id="{B2A37860-B86F-463B-8BE9-6831A5157F49}"/>
              </a:ext>
            </a:extLst>
          </p:cNvPr>
          <p:cNvSpPr txBox="1"/>
          <p:nvPr/>
        </p:nvSpPr>
        <p:spPr>
          <a:xfrm>
            <a:off x="191522" y="3457950"/>
            <a:ext cx="3742676" cy="2677656"/>
          </a:xfrm>
          <a:prstGeom prst="rect">
            <a:avLst/>
          </a:prstGeom>
          <a:noFill/>
          <a:ln w="38100">
            <a:solidFill>
              <a:srgbClr val="30696C"/>
            </a:solidFill>
            <a:prstDash val="lgDashDotDot"/>
          </a:ln>
          <a:effectLst>
            <a:outerShdw blurRad="63500" sx="102000" sy="102000" algn="ctr" rotWithShape="0">
              <a:prstClr val="black">
                <a:alpha val="40000"/>
              </a:prstClr>
            </a:outerShdw>
          </a:effectLst>
        </p:spPr>
        <p:txBody>
          <a:bodyPr wrap="square">
            <a:spAutoFit/>
          </a:bodyPr>
          <a:lstStyle/>
          <a:p>
            <a:pPr algn="ctr"/>
            <a:r>
              <a:rPr lang="en-US" sz="2800" b="1">
                <a:latin typeface="#9Slide03 SFU Futura_03" panose="00000400000000000000" pitchFamily="2" charset="0"/>
              </a:rPr>
              <a:t>- Cá nhân đọc 1 phút </a:t>
            </a:r>
          </a:p>
          <a:p>
            <a:pPr algn="ctr"/>
            <a:r>
              <a:rPr lang="en-US" sz="2800" b="1">
                <a:latin typeface="#9Slide03 SFU Futura_03" panose="00000400000000000000" pitchFamily="2" charset="0"/>
              </a:rPr>
              <a:t>phần I - SGK sau đó </a:t>
            </a:r>
          </a:p>
          <a:p>
            <a:pPr algn="ctr"/>
            <a:r>
              <a:rPr lang="en-US" sz="2800" b="1">
                <a:latin typeface="#9Slide03 SFU Futura_03" panose="00000400000000000000" pitchFamily="2" charset="0"/>
              </a:rPr>
              <a:t>gấp sách lại. </a:t>
            </a:r>
          </a:p>
          <a:p>
            <a:pPr algn="ctr"/>
            <a:r>
              <a:rPr lang="en-US" sz="2800" b="1">
                <a:latin typeface="#9Slide03 SFU Futura_03" panose="00000400000000000000" pitchFamily="2" charset="0"/>
              </a:rPr>
              <a:t>- Đọc thông tin và điền </a:t>
            </a:r>
          </a:p>
          <a:p>
            <a:pPr algn="ctr"/>
            <a:r>
              <a:rPr lang="en-US" sz="2800" b="1">
                <a:latin typeface="#9Slide03 SFU Futura_03" panose="00000400000000000000" pitchFamily="2" charset="0"/>
              </a:rPr>
              <a:t>vào dấu chấm trong PHT</a:t>
            </a:r>
          </a:p>
        </p:txBody>
      </p:sp>
      <p:sp>
        <p:nvSpPr>
          <p:cNvPr id="13" name="Rectangle 12">
            <a:extLst>
              <a:ext uri="{FF2B5EF4-FFF2-40B4-BE49-F238E27FC236}">
                <a16:creationId xmlns:a16="http://schemas.microsoft.com/office/drawing/2014/main" id="{A9882906-0262-4B47-AF27-A747785A1279}"/>
              </a:ext>
            </a:extLst>
          </p:cNvPr>
          <p:cNvSpPr/>
          <p:nvPr/>
        </p:nvSpPr>
        <p:spPr>
          <a:xfrm>
            <a:off x="4513478" y="1150110"/>
            <a:ext cx="7498773" cy="4844724"/>
          </a:xfrm>
          <a:prstGeom prst="rect">
            <a:avLst/>
          </a:prstGeom>
          <a:noFill/>
          <a:ln w="28575">
            <a:solidFill>
              <a:srgbClr val="30696C"/>
            </a:solidFill>
            <a:prstDash val="sysDash"/>
          </a:ln>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vi-VN" sz="2800">
                <a:solidFill>
                  <a:srgbClr val="FF0000"/>
                </a:solidFill>
                <a:latin typeface="#9Slide03 SFU Futura_05" panose="00000800000000000000" pitchFamily="2" charset="0"/>
              </a:rPr>
              <a:t>              </a:t>
            </a:r>
            <a:r>
              <a:rPr lang="vi-VN" sz="2800">
                <a:solidFill>
                  <a:schemeClr val="accent2">
                    <a:lumMod val="50000"/>
                  </a:schemeClr>
                </a:solidFill>
                <a:latin typeface="#9Slide03 SFU Futura_05" panose="00000800000000000000" pitchFamily="2" charset="0"/>
              </a:rPr>
              <a:t>PHIẾU HỌC TẬP</a:t>
            </a:r>
            <a:endParaRPr lang="en-US" sz="2800">
              <a:solidFill>
                <a:schemeClr val="accent2">
                  <a:lumMod val="50000"/>
                </a:schemeClr>
              </a:solidFill>
              <a:latin typeface="#9Slide03 SFU Futura_05" panose="00000800000000000000" pitchFamily="2" charset="0"/>
            </a:endParaRPr>
          </a:p>
          <a:p>
            <a:pPr marR="0" lvl="0" algn="l" defTabSz="457200" rtl="0" eaLnBrk="1" fontAlgn="auto" latinLnBrk="0" hangingPunct="1">
              <a:lnSpc>
                <a:spcPct val="100000"/>
              </a:lnSpc>
              <a:spcBef>
                <a:spcPts val="0"/>
              </a:spcBef>
              <a:spcAft>
                <a:spcPts val="0"/>
              </a:spcAft>
              <a:buClrTx/>
              <a:buSzTx/>
              <a:tabLst/>
              <a:defRPr/>
            </a:pPr>
            <a:r>
              <a:rPr lang="en-US" sz="2400">
                <a:solidFill>
                  <a:srgbClr val="002060"/>
                </a:solidFill>
                <a:latin typeface="#9Slide03 SFU Futura_03" panose="00000400000000000000" pitchFamily="2" charset="0"/>
              </a:rPr>
              <a:t>Đọc mục I - SGK,</a:t>
            </a:r>
            <a:r>
              <a:rPr kumimoji="0" lang="en-US" sz="24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em hãy điền thích hợp vào chỗ chấm</a:t>
            </a:r>
          </a:p>
          <a:p>
            <a:pPr marL="34290" indent="135255">
              <a:lnSpc>
                <a:spcPct val="120000"/>
              </a:lnSpc>
            </a:pPr>
            <a:r>
              <a:rPr lang="en-US"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2</a:t>
            </a:r>
            <a:r>
              <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 </a:t>
            </a:r>
            <a:r>
              <a:rPr lang="en-US"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rPr>
              <a:t>Dân số</a:t>
            </a:r>
            <a:endParaRPr lang="vi-VN" sz="2400" b="1">
              <a:solidFill>
                <a:schemeClr val="accent6">
                  <a:lumMod val="50000"/>
                </a:schemeClr>
              </a:solidFill>
              <a:effectLst>
                <a:outerShdw blurRad="38100" dist="38100" dir="2700000" algn="tl">
                  <a:srgbClr val="000000">
                    <a:alpha val="43137"/>
                  </a:srgbClr>
                </a:outerShdw>
              </a:effectLst>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Qui mô: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triệu người (chiếm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số dân cả nước), </a:t>
            </a:r>
          </a:p>
          <a:p>
            <a:pPr marL="34290" indent="135255">
              <a:lnSpc>
                <a:spcPct val="120000"/>
              </a:lnSpc>
            </a:pPr>
            <a:r>
              <a:rPr lang="vi-VN" sz="2400">
                <a:solidFill>
                  <a:srgbClr val="002060"/>
                </a:solidFill>
                <a:latin typeface="#9Slide03 SFU Futura_03" panose="00000400000000000000" pitchFamily="2" charset="0"/>
              </a:rPr>
              <a:t>- Mật độ dân số: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người/km². </a:t>
            </a:r>
          </a:p>
          <a:p>
            <a:pPr marL="34290" indent="135255">
              <a:lnSpc>
                <a:spcPct val="120000"/>
              </a:lnSpc>
            </a:pPr>
            <a:r>
              <a:rPr lang="vi-VN" sz="2400">
                <a:solidFill>
                  <a:srgbClr val="002060"/>
                </a:solidFill>
                <a:latin typeface="#9Slide03 SFU Futura_03" panose="00000400000000000000" pitchFamily="2" charset="0"/>
              </a:rPr>
              <a:t>- Tỉ lệ gia tăng dân số tự nhiên: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Tỉ lệ dân thành thị: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a:p>
            <a:pPr marL="34290" indent="135255">
              <a:lnSpc>
                <a:spcPct val="120000"/>
              </a:lnSpc>
            </a:pPr>
            <a:r>
              <a:rPr lang="vi-VN" sz="2400">
                <a:solidFill>
                  <a:srgbClr val="002060"/>
                </a:solidFill>
                <a:latin typeface="#9Slide03 SFU Futura_03" panose="00000400000000000000" pitchFamily="2" charset="0"/>
              </a:rPr>
              <a:t>- Tỉ lệ lao động từ 15 tuổi trở lên: </a:t>
            </a:r>
            <a:r>
              <a:rPr lang="en-US" sz="2400">
                <a:solidFill>
                  <a:srgbClr val="002060"/>
                </a:solidFill>
                <a:latin typeface="#9Slide03 SFU Futura_03" panose="00000400000000000000" pitchFamily="2" charset="0"/>
              </a:rPr>
              <a:t>....................</a:t>
            </a:r>
            <a:r>
              <a:rPr lang="vi-VN" sz="2400">
                <a:solidFill>
                  <a:srgbClr val="002060"/>
                </a:solidFill>
                <a:latin typeface="#9Slide03 SFU Futura_03" panose="00000400000000000000" pitchFamily="2" charset="0"/>
              </a:rPr>
              <a:t> tổng số dân. </a:t>
            </a:r>
          </a:p>
          <a:p>
            <a:pPr marL="34290" indent="135255">
              <a:lnSpc>
                <a:spcPct val="120000"/>
              </a:lnSpc>
            </a:pPr>
            <a:r>
              <a:rPr lang="vi-VN" sz="2400">
                <a:solidFill>
                  <a:srgbClr val="002060"/>
                </a:solidFill>
                <a:latin typeface="#9Slide03 SFU Futura_03" panose="00000400000000000000" pitchFamily="2" charset="0"/>
              </a:rPr>
              <a:t>- Dân tộc: </a:t>
            </a:r>
            <a:r>
              <a:rPr lang="en-US" sz="2400">
                <a:solidFill>
                  <a:srgbClr val="002060"/>
                </a:solidFill>
                <a:latin typeface="#9Slide03 SFU Futura_03" panose="00000400000000000000" pitchFamily="2" charset="0"/>
              </a:rPr>
              <a:t>.................................................</a:t>
            </a:r>
            <a:endParaRPr lang="vi-VN" sz="2400">
              <a:solidFill>
                <a:srgbClr val="002060"/>
              </a:solidFill>
              <a:latin typeface="#9Slide03 SFU Futura_03" panose="00000400000000000000" pitchFamily="2" charset="0"/>
            </a:endParaRPr>
          </a:p>
        </p:txBody>
      </p:sp>
      <p:sp>
        <p:nvSpPr>
          <p:cNvPr id="14" name="TextBox 13">
            <a:extLst>
              <a:ext uri="{FF2B5EF4-FFF2-40B4-BE49-F238E27FC236}">
                <a16:creationId xmlns:a16="http://schemas.microsoft.com/office/drawing/2014/main" id="{101DA1A3-016B-47A6-8A08-794AB3488851}"/>
              </a:ext>
            </a:extLst>
          </p:cNvPr>
          <p:cNvSpPr txBox="1"/>
          <p:nvPr/>
        </p:nvSpPr>
        <p:spPr>
          <a:xfrm>
            <a:off x="6191562" y="2339050"/>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17,4</a:t>
            </a:r>
            <a:endParaRPr lang="en-US">
              <a:solidFill>
                <a:srgbClr val="FF0000"/>
              </a:solidFill>
            </a:endParaRPr>
          </a:p>
        </p:txBody>
      </p:sp>
      <p:sp>
        <p:nvSpPr>
          <p:cNvPr id="16" name="TextBox 15">
            <a:extLst>
              <a:ext uri="{FF2B5EF4-FFF2-40B4-BE49-F238E27FC236}">
                <a16:creationId xmlns:a16="http://schemas.microsoft.com/office/drawing/2014/main" id="{965E51A4-DB02-4075-BFC7-A0F7737A5F94}"/>
              </a:ext>
            </a:extLst>
          </p:cNvPr>
          <p:cNvSpPr txBox="1"/>
          <p:nvPr/>
        </p:nvSpPr>
        <p:spPr>
          <a:xfrm>
            <a:off x="9751191" y="2359443"/>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17,7%</a:t>
            </a:r>
            <a:endParaRPr lang="en-US">
              <a:solidFill>
                <a:srgbClr val="FF0000"/>
              </a:solidFill>
            </a:endParaRPr>
          </a:p>
        </p:txBody>
      </p:sp>
      <p:sp>
        <p:nvSpPr>
          <p:cNvPr id="17" name="TextBox 16">
            <a:extLst>
              <a:ext uri="{FF2B5EF4-FFF2-40B4-BE49-F238E27FC236}">
                <a16:creationId xmlns:a16="http://schemas.microsoft.com/office/drawing/2014/main" id="{A9487E87-91D6-412E-93FB-823621C99603}"/>
              </a:ext>
            </a:extLst>
          </p:cNvPr>
          <p:cNvSpPr txBox="1"/>
          <p:nvPr/>
        </p:nvSpPr>
        <p:spPr>
          <a:xfrm>
            <a:off x="7208832" y="3213870"/>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426</a:t>
            </a:r>
            <a:endParaRPr lang="en-US">
              <a:solidFill>
                <a:srgbClr val="FF0000"/>
              </a:solidFill>
            </a:endParaRPr>
          </a:p>
        </p:txBody>
      </p:sp>
      <p:sp>
        <p:nvSpPr>
          <p:cNvPr id="18" name="TextBox 17">
            <a:extLst>
              <a:ext uri="{FF2B5EF4-FFF2-40B4-BE49-F238E27FC236}">
                <a16:creationId xmlns:a16="http://schemas.microsoft.com/office/drawing/2014/main" id="{579360A4-58D9-4181-9E21-73C127EEDC58}"/>
              </a:ext>
            </a:extLst>
          </p:cNvPr>
          <p:cNvSpPr txBox="1"/>
          <p:nvPr/>
        </p:nvSpPr>
        <p:spPr>
          <a:xfrm>
            <a:off x="9215613" y="3675535"/>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0,55%</a:t>
            </a:r>
            <a:endParaRPr lang="en-US">
              <a:solidFill>
                <a:srgbClr val="FF0000"/>
              </a:solidFill>
            </a:endParaRPr>
          </a:p>
        </p:txBody>
      </p:sp>
      <p:sp>
        <p:nvSpPr>
          <p:cNvPr id="19" name="TextBox 18">
            <a:extLst>
              <a:ext uri="{FF2B5EF4-FFF2-40B4-BE49-F238E27FC236}">
                <a16:creationId xmlns:a16="http://schemas.microsoft.com/office/drawing/2014/main" id="{E3DEE10D-549A-47C0-A647-D73FF58724A5}"/>
              </a:ext>
            </a:extLst>
          </p:cNvPr>
          <p:cNvSpPr txBox="1"/>
          <p:nvPr/>
        </p:nvSpPr>
        <p:spPr>
          <a:xfrm>
            <a:off x="7751894" y="4131944"/>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26,4%</a:t>
            </a:r>
            <a:endParaRPr lang="en-US">
              <a:solidFill>
                <a:srgbClr val="FF0000"/>
              </a:solidFill>
            </a:endParaRPr>
          </a:p>
        </p:txBody>
      </p:sp>
      <p:sp>
        <p:nvSpPr>
          <p:cNvPr id="20" name="TextBox 19">
            <a:extLst>
              <a:ext uri="{FF2B5EF4-FFF2-40B4-BE49-F238E27FC236}">
                <a16:creationId xmlns:a16="http://schemas.microsoft.com/office/drawing/2014/main" id="{1D409322-B80C-415D-A1ED-B14A2E237889}"/>
              </a:ext>
            </a:extLst>
          </p:cNvPr>
          <p:cNvSpPr txBox="1"/>
          <p:nvPr/>
        </p:nvSpPr>
        <p:spPr>
          <a:xfrm>
            <a:off x="9543221" y="4529962"/>
            <a:ext cx="1600200"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53,7%</a:t>
            </a:r>
            <a:endParaRPr lang="en-US">
              <a:solidFill>
                <a:srgbClr val="FF0000"/>
              </a:solidFill>
            </a:endParaRPr>
          </a:p>
        </p:txBody>
      </p:sp>
      <p:sp>
        <p:nvSpPr>
          <p:cNvPr id="21" name="TextBox 20">
            <a:extLst>
              <a:ext uri="{FF2B5EF4-FFF2-40B4-BE49-F238E27FC236}">
                <a16:creationId xmlns:a16="http://schemas.microsoft.com/office/drawing/2014/main" id="{F35BB097-6F25-46AB-83EE-6F02421370A0}"/>
              </a:ext>
            </a:extLst>
          </p:cNvPr>
          <p:cNvSpPr txBox="1"/>
          <p:nvPr/>
        </p:nvSpPr>
        <p:spPr>
          <a:xfrm>
            <a:off x="6511088" y="5477057"/>
            <a:ext cx="4175962" cy="461665"/>
          </a:xfrm>
          <a:prstGeom prst="rect">
            <a:avLst/>
          </a:prstGeom>
          <a:noFill/>
        </p:spPr>
        <p:txBody>
          <a:bodyPr wrap="square">
            <a:spAutoFit/>
          </a:bodyPr>
          <a:lstStyle/>
          <a:p>
            <a:r>
              <a:rPr lang="en-US" sz="2400" b="1">
                <a:solidFill>
                  <a:srgbClr val="FF0000"/>
                </a:solidFill>
                <a:effectLst>
                  <a:outerShdw blurRad="38100" dist="38100" dir="2700000" algn="tl">
                    <a:srgbClr val="000000">
                      <a:alpha val="43137"/>
                    </a:srgbClr>
                  </a:outerShdw>
                </a:effectLst>
                <a:latin typeface="#9Slide03 SFU Futura_03" panose="00000400000000000000" pitchFamily="2" charset="0"/>
              </a:rPr>
              <a:t>nhiều thành phần dân tộc</a:t>
            </a:r>
            <a:endParaRPr lang="en-US">
              <a:solidFill>
                <a:srgbClr val="FF0000"/>
              </a:solidFill>
            </a:endParaRPr>
          </a:p>
        </p:txBody>
      </p:sp>
    </p:spTree>
    <p:extLst>
      <p:ext uri="{BB962C8B-B14F-4D97-AF65-F5344CB8AC3E}">
        <p14:creationId xmlns:p14="http://schemas.microsoft.com/office/powerpoint/2010/main" val="19879167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bg/>
                                          </p:spTgt>
                                        </p:tgtEl>
                                        <p:attrNameLst>
                                          <p:attrName>style.visibility</p:attrName>
                                        </p:attrNameLst>
                                      </p:cBhvr>
                                      <p:to>
                                        <p:strVal val="visible"/>
                                      </p:to>
                                    </p:set>
                                    <p:anim calcmode="lin" valueType="num">
                                      <p:cBhvr additive="base">
                                        <p:cTn id="26"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 calcmode="lin" valueType="num">
                                      <p:cBhvr additive="base">
                                        <p:cTn id="38"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xEl>
                                              <p:pRg st="2" end="2"/>
                                            </p:txEl>
                                          </p:spTgt>
                                        </p:tgtEl>
                                        <p:attrNameLst>
                                          <p:attrName>style.visibility</p:attrName>
                                        </p:attrNameLst>
                                      </p:cBhvr>
                                      <p:to>
                                        <p:strVal val="visible"/>
                                      </p:to>
                                    </p:set>
                                    <p:anim calcmode="lin" valueType="num">
                                      <p:cBhvr additive="base">
                                        <p:cTn id="44"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 calcmode="lin" valueType="num">
                                      <p:cBhvr additive="base">
                                        <p:cTn id="5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xEl>
                                              <p:pRg st="4" end="4"/>
                                            </p:txEl>
                                          </p:spTgt>
                                        </p:tgtEl>
                                        <p:attrNameLst>
                                          <p:attrName>style.visibility</p:attrName>
                                        </p:attrNameLst>
                                      </p:cBhvr>
                                      <p:to>
                                        <p:strVal val="visible"/>
                                      </p:to>
                                    </p:set>
                                    <p:anim calcmode="lin" valueType="num">
                                      <p:cBhvr additive="base">
                                        <p:cTn id="5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xEl>
                                              <p:pRg st="5" end="5"/>
                                            </p:txEl>
                                          </p:spTgt>
                                        </p:tgtEl>
                                        <p:attrNameLst>
                                          <p:attrName>style.visibility</p:attrName>
                                        </p:attrNameLst>
                                      </p:cBhvr>
                                      <p:to>
                                        <p:strVal val="visible"/>
                                      </p:to>
                                    </p:set>
                                    <p:anim calcmode="lin" valueType="num">
                                      <p:cBhvr additive="base">
                                        <p:cTn id="62"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3">
                                            <p:txEl>
                                              <p:pRg st="6" end="6"/>
                                            </p:txEl>
                                          </p:spTgt>
                                        </p:tgtEl>
                                        <p:attrNameLst>
                                          <p:attrName>style.visibility</p:attrName>
                                        </p:attrNameLst>
                                      </p:cBhvr>
                                      <p:to>
                                        <p:strVal val="visible"/>
                                      </p:to>
                                    </p:set>
                                    <p:anim calcmode="lin" valueType="num">
                                      <p:cBhvr additive="base">
                                        <p:cTn id="68"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3">
                                            <p:txEl>
                                              <p:pRg st="7" end="7"/>
                                            </p:txEl>
                                          </p:spTgt>
                                        </p:tgtEl>
                                        <p:attrNameLst>
                                          <p:attrName>style.visibility</p:attrName>
                                        </p:attrNameLst>
                                      </p:cBhvr>
                                      <p:to>
                                        <p:strVal val="visible"/>
                                      </p:to>
                                    </p:set>
                                    <p:anim calcmode="lin" valueType="num">
                                      <p:cBhvr additive="base">
                                        <p:cTn id="74"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3">
                                            <p:txEl>
                                              <p:pRg st="8" end="8"/>
                                            </p:txEl>
                                          </p:spTgt>
                                        </p:tgtEl>
                                        <p:attrNameLst>
                                          <p:attrName>style.visibility</p:attrName>
                                        </p:attrNameLst>
                                      </p:cBhvr>
                                      <p:to>
                                        <p:strVal val="visible"/>
                                      </p:to>
                                    </p:set>
                                    <p:anim calcmode="lin" valueType="num">
                                      <p:cBhvr additive="base">
                                        <p:cTn id="80"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9"/>
                                          </p:stCondLst>
                                        </p:cTn>
                                        <p:tgtEl>
                                          <p:spTgt spid="1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3" grpId="0" build="p" animBg="1"/>
      <p:bldP spid="14" grpId="0"/>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74EA4A-CCAD-4245-8B30-55E69B8A8EAA}"/>
              </a:ext>
            </a:extLst>
          </p:cNvPr>
          <p:cNvSpPr/>
          <p:nvPr/>
        </p:nvSpPr>
        <p:spPr>
          <a:xfrm>
            <a:off x="130629" y="3189516"/>
            <a:ext cx="7336971" cy="1446550"/>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a:t>
            </a:r>
            <a:r>
              <a:rPr lang="en-US" sz="44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SỬ DỤNG HỢP LÍ TỰ NHIÊN Ở ĐBSCL</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sp>
        <p:nvSpPr>
          <p:cNvPr id="5" name="TextBox 4">
            <a:extLst>
              <a:ext uri="{FF2B5EF4-FFF2-40B4-BE49-F238E27FC236}">
                <a16:creationId xmlns:a16="http://schemas.microsoft.com/office/drawing/2014/main" id="{CEAF2C44-75A8-45B2-BD6A-A749ED12630D}"/>
              </a:ext>
            </a:extLst>
          </p:cNvPr>
          <p:cNvSpPr txBox="1"/>
          <p:nvPr/>
        </p:nvSpPr>
        <p:spPr>
          <a:xfrm>
            <a:off x="3679371" y="2266186"/>
            <a:ext cx="74022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tx2"/>
                </a:solidFill>
                <a:effectLst/>
                <a:uLnTx/>
                <a:uFillTx/>
                <a:latin typeface="#9Slide04 Yeseva One" panose="00000500000000000000" pitchFamily="2" charset="0"/>
              </a:rPr>
              <a:t>II</a:t>
            </a:r>
          </a:p>
        </p:txBody>
      </p:sp>
    </p:spTree>
    <p:extLst>
      <p:ext uri="{BB962C8B-B14F-4D97-AF65-F5344CB8AC3E}">
        <p14:creationId xmlns:p14="http://schemas.microsoft.com/office/powerpoint/2010/main" val="4151589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3FE6A587-0A1B-40D8-A901-5A018D249A74}"/>
              </a:ext>
            </a:extLst>
          </p:cNvPr>
          <p:cNvGrpSpPr/>
          <p:nvPr/>
        </p:nvGrpSpPr>
        <p:grpSpPr>
          <a:xfrm>
            <a:off x="-76200" y="-76200"/>
            <a:ext cx="12420600" cy="769441"/>
            <a:chOff x="1205161" y="-3563"/>
            <a:chExt cx="10901184" cy="769441"/>
          </a:xfrm>
        </p:grpSpPr>
        <p:sp>
          <p:nvSpPr>
            <p:cNvPr id="45" name="Rectangle: Rounded Corners 44">
              <a:extLst>
                <a:ext uri="{FF2B5EF4-FFF2-40B4-BE49-F238E27FC236}">
                  <a16:creationId xmlns:a16="http://schemas.microsoft.com/office/drawing/2014/main" id="{00701C3E-9A45-4724-B638-AEF3040A6854}"/>
                </a:ext>
              </a:extLst>
            </p:cNvPr>
            <p:cNvSpPr/>
            <p:nvPr/>
          </p:nvSpPr>
          <p:spPr>
            <a:xfrm>
              <a:off x="1247256" y="15187"/>
              <a:ext cx="10774584" cy="690628"/>
            </a:xfrm>
            <a:prstGeom prst="roundRect">
              <a:avLst/>
            </a:prstGeom>
            <a:solidFill>
              <a:srgbClr val="87FD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80A0865-D165-48E1-9A24-57B6A7EAC58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 THẾ MẠNH, HẠN CHẾ </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grpSp>
        <p:nvGrpSpPr>
          <p:cNvPr id="61" name="Group 60">
            <a:extLst>
              <a:ext uri="{FF2B5EF4-FFF2-40B4-BE49-F238E27FC236}">
                <a16:creationId xmlns:a16="http://schemas.microsoft.com/office/drawing/2014/main" id="{85CB5759-8AA9-4AD9-841E-929D65AA49BF}"/>
              </a:ext>
            </a:extLst>
          </p:cNvPr>
          <p:cNvGrpSpPr/>
          <p:nvPr/>
        </p:nvGrpSpPr>
        <p:grpSpPr>
          <a:xfrm>
            <a:off x="-584374" y="2079171"/>
            <a:ext cx="4123044" cy="3431328"/>
            <a:chOff x="3718285" y="1992086"/>
            <a:chExt cx="4123044" cy="3431328"/>
          </a:xfrm>
        </p:grpSpPr>
        <p:pic>
          <p:nvPicPr>
            <p:cNvPr id="49" name="Picture 48">
              <a:extLst>
                <a:ext uri="{FF2B5EF4-FFF2-40B4-BE49-F238E27FC236}">
                  <a16:creationId xmlns:a16="http://schemas.microsoft.com/office/drawing/2014/main" id="{D542D48D-219A-471E-8EA2-173FFEB5CD1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6777"/>
            <a:stretch/>
          </p:blipFill>
          <p:spPr>
            <a:xfrm>
              <a:off x="3718285" y="1992086"/>
              <a:ext cx="4123044" cy="3431328"/>
            </a:xfrm>
            <a:prstGeom prst="rect">
              <a:avLst/>
            </a:prstGeom>
          </p:spPr>
        </p:pic>
        <p:sp>
          <p:nvSpPr>
            <p:cNvPr id="52" name="TextBox 51">
              <a:extLst>
                <a:ext uri="{FF2B5EF4-FFF2-40B4-BE49-F238E27FC236}">
                  <a16:creationId xmlns:a16="http://schemas.microsoft.com/office/drawing/2014/main" id="{C96F2AC3-BBF9-49CC-A285-C38E21DB6A2A}"/>
                </a:ext>
              </a:extLst>
            </p:cNvPr>
            <p:cNvSpPr txBox="1"/>
            <p:nvPr/>
          </p:nvSpPr>
          <p:spPr>
            <a:xfrm>
              <a:off x="4561967" y="2951946"/>
              <a:ext cx="2435679" cy="954107"/>
            </a:xfrm>
            <a:prstGeom prst="rect">
              <a:avLst/>
            </a:prstGeom>
            <a:noFill/>
          </p:spPr>
          <p:txBody>
            <a:bodyPr wrap="square">
              <a:spAutoFit/>
            </a:bodyPr>
            <a:lstStyle/>
            <a:p>
              <a:pPr algn="ctr"/>
              <a:r>
                <a:rPr lang="en-US" sz="2800">
                  <a:solidFill>
                    <a:schemeClr val="bg1"/>
                  </a:solidFill>
                  <a:latin typeface="#9Slide07 IcielBC Cubano Normal" panose="00000500000000000000" pitchFamily="2" charset="0"/>
                </a:rPr>
                <a:t>ĐỊA HÌNH VÀ ĐẤT</a:t>
              </a:r>
              <a:endParaRPr lang="en-US" sz="2800">
                <a:solidFill>
                  <a:schemeClr val="bg1"/>
                </a:solidFill>
              </a:endParaRPr>
            </a:p>
          </p:txBody>
        </p:sp>
      </p:grpSp>
      <p:sp>
        <p:nvSpPr>
          <p:cNvPr id="53" name="TextBox 52">
            <a:extLst>
              <a:ext uri="{FF2B5EF4-FFF2-40B4-BE49-F238E27FC236}">
                <a16:creationId xmlns:a16="http://schemas.microsoft.com/office/drawing/2014/main" id="{67F6B05D-BDD7-48BA-A3E7-AE42DD41B654}"/>
              </a:ext>
            </a:extLst>
          </p:cNvPr>
          <p:cNvSpPr txBox="1"/>
          <p:nvPr/>
        </p:nvSpPr>
        <p:spPr>
          <a:xfrm>
            <a:off x="3565252" y="1026926"/>
            <a:ext cx="1867572"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THẾ MẠNH</a:t>
            </a:r>
            <a:endParaRPr lang="en-US" sz="2800">
              <a:solidFill>
                <a:schemeClr val="bg1"/>
              </a:solidFill>
            </a:endParaRPr>
          </a:p>
        </p:txBody>
      </p:sp>
      <p:sp>
        <p:nvSpPr>
          <p:cNvPr id="54" name="TextBox 53">
            <a:extLst>
              <a:ext uri="{FF2B5EF4-FFF2-40B4-BE49-F238E27FC236}">
                <a16:creationId xmlns:a16="http://schemas.microsoft.com/office/drawing/2014/main" id="{156C124A-2F3C-4F3D-AFB9-B7FC26261631}"/>
              </a:ext>
            </a:extLst>
          </p:cNvPr>
          <p:cNvSpPr txBox="1"/>
          <p:nvPr/>
        </p:nvSpPr>
        <p:spPr>
          <a:xfrm>
            <a:off x="3506012" y="5376490"/>
            <a:ext cx="1826080" cy="523220"/>
          </a:xfrm>
          <a:prstGeom prst="rect">
            <a:avLst/>
          </a:prstGeom>
          <a:solidFill>
            <a:schemeClr val="accent1"/>
          </a:solidFill>
          <a:effectLst>
            <a:outerShdw blurRad="63500" sx="102000" sy="102000" algn="ctr" rotWithShape="0">
              <a:prstClr val="black">
                <a:alpha val="40000"/>
              </a:prstClr>
            </a:outerShdw>
          </a:effectLst>
        </p:spPr>
        <p:txBody>
          <a:bodyPr wrap="square">
            <a:spAutoFit/>
          </a:bodyPr>
          <a:lstStyle/>
          <a:p>
            <a:pPr algn="ctr"/>
            <a:r>
              <a:rPr lang="en-US" sz="2800">
                <a:solidFill>
                  <a:schemeClr val="bg1"/>
                </a:solidFill>
                <a:latin typeface="#9Slide07 IcielBC Cubano Normal" panose="00000500000000000000" pitchFamily="2" charset="0"/>
              </a:rPr>
              <a:t>HẠN CHẾ</a:t>
            </a:r>
            <a:endParaRPr lang="en-US" sz="2800">
              <a:solidFill>
                <a:schemeClr val="bg1"/>
              </a:solidFill>
            </a:endParaRPr>
          </a:p>
        </p:txBody>
      </p:sp>
      <p:pic>
        <p:nvPicPr>
          <p:cNvPr id="57" name="Picture 56">
            <a:extLst>
              <a:ext uri="{FF2B5EF4-FFF2-40B4-BE49-F238E27FC236}">
                <a16:creationId xmlns:a16="http://schemas.microsoft.com/office/drawing/2014/main" id="{F390CC9B-DB53-4A7D-8436-8B9C3CB46BF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33892" b="1725"/>
          <a:stretch/>
        </p:blipFill>
        <p:spPr>
          <a:xfrm>
            <a:off x="3037115" y="2775322"/>
            <a:ext cx="2030606" cy="1307356"/>
          </a:xfrm>
          <a:prstGeom prst="rect">
            <a:avLst/>
          </a:prstGeom>
        </p:spPr>
      </p:pic>
      <p:cxnSp>
        <p:nvCxnSpPr>
          <p:cNvPr id="63" name="Connector: Elbow 62">
            <a:extLst>
              <a:ext uri="{FF2B5EF4-FFF2-40B4-BE49-F238E27FC236}">
                <a16:creationId xmlns:a16="http://schemas.microsoft.com/office/drawing/2014/main" id="{583D20E0-9949-4D36-B65C-78EBA0D99092}"/>
              </a:ext>
            </a:extLst>
          </p:cNvPr>
          <p:cNvCxnSpPr>
            <a:cxnSpLocks/>
            <a:stCxn id="53" idx="1"/>
          </p:cNvCxnSpPr>
          <p:nvPr/>
        </p:nvCxnSpPr>
        <p:spPr>
          <a:xfrm rot="10800000" flipV="1">
            <a:off x="2307774" y="1288535"/>
            <a:ext cx="1257478" cy="1073661"/>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67C1850-C120-404E-852C-B08E61E45443}"/>
              </a:ext>
            </a:extLst>
          </p:cNvPr>
          <p:cNvSpPr txBox="1"/>
          <p:nvPr/>
        </p:nvSpPr>
        <p:spPr>
          <a:xfrm>
            <a:off x="5510931" y="801518"/>
            <a:ext cx="6604867" cy="3785652"/>
          </a:xfrm>
          <a:prstGeom prst="rect">
            <a:avLst/>
          </a:prstGeom>
          <a:solidFill>
            <a:srgbClr val="F7FCFE"/>
          </a:solidFill>
          <a:ln>
            <a:solidFill>
              <a:schemeClr val="tx1"/>
            </a:solidFill>
            <a:prstDash val="lgDashDotDot"/>
          </a:ln>
        </p:spPr>
        <p:txBody>
          <a:bodyPr wrap="square">
            <a:spAutoFit/>
          </a:bodyPr>
          <a:lstStyle/>
          <a:p>
            <a:r>
              <a:rPr lang="vi-VN" sz="2000">
                <a:solidFill>
                  <a:schemeClr val="tx2"/>
                </a:solidFill>
                <a:latin typeface="#9Slide03 SFU Futura_12" panose="00000400000000000000" pitchFamily="2" charset="0"/>
              </a:rPr>
              <a:t>- Thấp và bằng phẳng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phát triển nông nghiệp, nuôi trồng thuỷ sản, xây dựng cơ sở hạ tầng. </a:t>
            </a:r>
          </a:p>
          <a:p>
            <a:r>
              <a:rPr lang="vi-VN" sz="2000">
                <a:solidFill>
                  <a:schemeClr val="tx2"/>
                </a:solidFill>
                <a:latin typeface="#9Slide03 SFU Futura_12" panose="00000400000000000000" pitchFamily="2" charset="0"/>
              </a:rPr>
              <a:t>- Có 3 nhóm đất chính</a:t>
            </a:r>
            <a:r>
              <a:rPr lang="en-US" sz="2000">
                <a:solidFill>
                  <a:schemeClr val="tx2"/>
                </a:solidFill>
                <a:latin typeface="#9Slide03 SFU Futura_12" panose="00000400000000000000" pitchFamily="2" charset="0"/>
              </a:rPr>
              <a:t>:</a:t>
            </a:r>
            <a:endParaRPr lang="vi-VN"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 Đất phù sa sông (30%) phân bố dọc sông Tiền và sông Hậu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phát triển nông nghiệp; </a:t>
            </a:r>
          </a:p>
          <a:p>
            <a:r>
              <a:rPr lang="vi-VN" sz="2000">
                <a:solidFill>
                  <a:schemeClr val="tx2"/>
                </a:solidFill>
                <a:latin typeface="#9Slide03 SFU Futura_12" panose="00000400000000000000" pitchFamily="2" charset="0"/>
              </a:rPr>
              <a:t>+ Đất phèn (40%) phân bố ở Đồng Tháp Mười, Hà Tiên và vùng trũng Cà Mau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khai thác nông nghiệp, lâm nghiệp; </a:t>
            </a:r>
          </a:p>
          <a:p>
            <a:r>
              <a:rPr lang="vi-VN" sz="2000">
                <a:solidFill>
                  <a:schemeClr val="tx2"/>
                </a:solidFill>
                <a:latin typeface="#9Slide03 SFU Futura_12" panose="00000400000000000000" pitchFamily="2" charset="0"/>
              </a:rPr>
              <a:t>+ Đất mặn (19%), phân bố ven Biển Đông và vịnh Thái Lan</a:t>
            </a:r>
            <a:endParaRPr lang="en-US" sz="2000">
              <a:solidFill>
                <a:schemeClr val="tx2"/>
              </a:solidFill>
              <a:latin typeface="#9Slide03 SFU Futura_12" panose="00000400000000000000" pitchFamily="2" charset="0"/>
            </a:endParaRPr>
          </a:p>
          <a:p>
            <a:r>
              <a:rPr lang="vi-VN" sz="2000">
                <a:solidFill>
                  <a:schemeClr val="tx2"/>
                </a:solidFill>
                <a:latin typeface="#9Slide03 SFU Futura_12" panose="00000400000000000000" pitchFamily="2" charset="0"/>
              </a:rPr>
              <a:t> </a:t>
            </a:r>
            <a:r>
              <a:rPr lang="en-US" sz="2000">
                <a:solidFill>
                  <a:schemeClr val="tx2"/>
                </a:solidFill>
                <a:latin typeface="#9Slide03 SFU Futura_12" panose="00000400000000000000" pitchFamily="2" charset="0"/>
              </a:rPr>
              <a:t>         </a:t>
            </a:r>
            <a:r>
              <a:rPr lang="vi-VN" sz="2000">
                <a:solidFill>
                  <a:schemeClr val="tx2"/>
                </a:solidFill>
                <a:latin typeface="#9Slide03 SFU Futura_12" panose="00000400000000000000" pitchFamily="2" charset="0"/>
              </a:rPr>
              <a:t>nuôi trồng thuỷ sản nước lợ và nước mặn. </a:t>
            </a:r>
          </a:p>
          <a:p>
            <a:r>
              <a:rPr lang="vi-VN" sz="2000">
                <a:solidFill>
                  <a:schemeClr val="tx2"/>
                </a:solidFill>
                <a:latin typeface="#9Slide03 SFU Futura_12" panose="00000400000000000000" pitchFamily="2" charset="0"/>
              </a:rPr>
              <a:t>+ Ngoài ra, vùng còn có đất xám và các loại đất khác chiếm diện tích nhỏ.</a:t>
            </a:r>
          </a:p>
        </p:txBody>
      </p:sp>
      <p:cxnSp>
        <p:nvCxnSpPr>
          <p:cNvPr id="66" name="Straight Arrow Connector 65">
            <a:extLst>
              <a:ext uri="{FF2B5EF4-FFF2-40B4-BE49-F238E27FC236}">
                <a16:creationId xmlns:a16="http://schemas.microsoft.com/office/drawing/2014/main" id="{F47C63CB-A705-4FDC-81A3-36AF2A33078E}"/>
              </a:ext>
            </a:extLst>
          </p:cNvPr>
          <p:cNvCxnSpPr>
            <a:cxnSpLocks/>
          </p:cNvCxnSpPr>
          <p:nvPr/>
        </p:nvCxnSpPr>
        <p:spPr>
          <a:xfrm>
            <a:off x="8161424" y="1086138"/>
            <a:ext cx="3937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52A1E49-FDD1-40AA-B029-0AECD503D95C}"/>
              </a:ext>
            </a:extLst>
          </p:cNvPr>
          <p:cNvCxnSpPr>
            <a:cxnSpLocks/>
          </p:cNvCxnSpPr>
          <p:nvPr/>
        </p:nvCxnSpPr>
        <p:spPr>
          <a:xfrm>
            <a:off x="6170292" y="2229137"/>
            <a:ext cx="3937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1E86380-F039-497C-89FE-AFF6F7782A91}"/>
              </a:ext>
            </a:extLst>
          </p:cNvPr>
          <p:cNvCxnSpPr>
            <a:cxnSpLocks/>
          </p:cNvCxnSpPr>
          <p:nvPr/>
        </p:nvCxnSpPr>
        <p:spPr>
          <a:xfrm>
            <a:off x="7844784" y="2871394"/>
            <a:ext cx="3937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AB13CBE-8541-4F1E-84FA-605E6DD4A9E7}"/>
              </a:ext>
            </a:extLst>
          </p:cNvPr>
          <p:cNvCxnSpPr>
            <a:cxnSpLocks/>
          </p:cNvCxnSpPr>
          <p:nvPr/>
        </p:nvCxnSpPr>
        <p:spPr>
          <a:xfrm>
            <a:off x="5808201" y="3753138"/>
            <a:ext cx="3937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A64A4D0C-3FF2-4FA7-81E6-E7194178AFC7}"/>
              </a:ext>
            </a:extLst>
          </p:cNvPr>
          <p:cNvCxnSpPr>
            <a:cxnSpLocks/>
          </p:cNvCxnSpPr>
          <p:nvPr/>
        </p:nvCxnSpPr>
        <p:spPr>
          <a:xfrm rot="10800000">
            <a:off x="2047327" y="4646255"/>
            <a:ext cx="1458685" cy="1014696"/>
          </a:xfrm>
          <a:prstGeom prst="bentConnector3">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77335B-0A28-4296-87A0-82B2ADD4B0FD}"/>
              </a:ext>
            </a:extLst>
          </p:cNvPr>
          <p:cNvSpPr txBox="1"/>
          <p:nvPr/>
        </p:nvSpPr>
        <p:spPr>
          <a:xfrm>
            <a:off x="5510931" y="5153603"/>
            <a:ext cx="6466114" cy="1015663"/>
          </a:xfrm>
          <a:prstGeom prst="rect">
            <a:avLst/>
          </a:prstGeom>
          <a:solidFill>
            <a:srgbClr val="F7FCFE"/>
          </a:solidFill>
          <a:ln>
            <a:solidFill>
              <a:schemeClr val="accent1"/>
            </a:solidFill>
            <a:prstDash val="lgDashDot"/>
          </a:ln>
        </p:spPr>
        <p:txBody>
          <a:bodyPr wrap="square">
            <a:spAutoFit/>
          </a:bodyPr>
          <a:lstStyle/>
          <a:p>
            <a:r>
              <a:rPr lang="vi-VN" sz="2000">
                <a:solidFill>
                  <a:schemeClr val="tx2"/>
                </a:solidFill>
                <a:latin typeface="#9Slide03 SFU Futura_12" panose="00000400000000000000" pitchFamily="2" charset="0"/>
              </a:rPr>
              <a:t>Vùng có địa hình thấp, thường xuyên chịu ảnh hưởng của triều cường xâm nhập sâu vào nội địa, gây trở ngại cho sản xuất và sinh hoạt.</a:t>
            </a:r>
            <a:endParaRPr lang="en-US" sz="2000">
              <a:solidFill>
                <a:schemeClr val="tx2"/>
              </a:solidFill>
              <a:latin typeface="#9Slide03 SFU Futura_12" panose="00000400000000000000" pitchFamily="2" charset="0"/>
            </a:endParaRPr>
          </a:p>
        </p:txBody>
      </p:sp>
    </p:spTree>
    <p:extLst>
      <p:ext uri="{BB962C8B-B14F-4D97-AF65-F5344CB8AC3E}">
        <p14:creationId xmlns:p14="http://schemas.microsoft.com/office/powerpoint/2010/main" val="16503032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20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1000"/>
                                        <p:tgtEl>
                                          <p:spTgt spid="60"/>
                                        </p:tgtEl>
                                      </p:cBhvr>
                                    </p:animEffect>
                                    <p:anim calcmode="lin" valueType="num">
                                      <p:cBhvr>
                                        <p:cTn id="31" dur="1000" fill="hold"/>
                                        <p:tgtEl>
                                          <p:spTgt spid="60"/>
                                        </p:tgtEl>
                                        <p:attrNameLst>
                                          <p:attrName>ppt_x</p:attrName>
                                        </p:attrNameLst>
                                      </p:cBhvr>
                                      <p:tavLst>
                                        <p:tav tm="0">
                                          <p:val>
                                            <p:strVal val="#ppt_x"/>
                                          </p:val>
                                        </p:tav>
                                        <p:tav tm="100000">
                                          <p:val>
                                            <p:strVal val="#ppt_x"/>
                                          </p:val>
                                        </p:tav>
                                      </p:tavLst>
                                    </p:anim>
                                    <p:anim calcmode="lin" valueType="num">
                                      <p:cBhvr>
                                        <p:cTn id="3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1000"/>
                                        <p:tgtEl>
                                          <p:spTgt spid="76"/>
                                        </p:tgtEl>
                                      </p:cBhvr>
                                    </p:animEffect>
                                    <p:anim calcmode="lin" valueType="num">
                                      <p:cBhvr>
                                        <p:cTn id="38" dur="1000" fill="hold"/>
                                        <p:tgtEl>
                                          <p:spTgt spid="76"/>
                                        </p:tgtEl>
                                        <p:attrNameLst>
                                          <p:attrName>ppt_x</p:attrName>
                                        </p:attrNameLst>
                                      </p:cBhvr>
                                      <p:tavLst>
                                        <p:tav tm="0">
                                          <p:val>
                                            <p:strVal val="#ppt_x"/>
                                          </p:val>
                                        </p:tav>
                                        <p:tav tm="100000">
                                          <p:val>
                                            <p:strVal val="#ppt_x"/>
                                          </p:val>
                                        </p:tav>
                                      </p:tavLst>
                                    </p:anim>
                                    <p:anim calcmode="lin" valueType="num">
                                      <p:cBhvr>
                                        <p:cTn id="3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60" grpId="0" animBg="1"/>
      <p:bldP spid="7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5ADFC6-F059-4C73-AC51-8875177E10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2869"/>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9D60DB-9731-441E-9AA8-361405B742ED}"/>
              </a:ext>
            </a:extLst>
          </p:cNvPr>
          <p:cNvPicPr>
            <a:picLocks noChangeAspect="1"/>
          </p:cNvPicPr>
          <p:nvPr/>
        </p:nvPicPr>
        <p:blipFill>
          <a:blip r:embed="rId2"/>
          <a:srcRect t="10532" r="-2" b="-2"/>
          <a:stretch/>
        </p:blipFill>
        <p:spPr>
          <a:xfrm>
            <a:off x="196730" y="268289"/>
            <a:ext cx="5806505" cy="3181935"/>
          </a:xfrm>
          <a:prstGeom prst="rect">
            <a:avLst/>
          </a:prstGeom>
        </p:spPr>
      </p:pic>
      <p:pic>
        <p:nvPicPr>
          <p:cNvPr id="10" name="Picture 10" descr="Mùa trái cây Cần Thơ - Báo Cần Thơ Online">
            <a:extLst>
              <a:ext uri="{FF2B5EF4-FFF2-40B4-BE49-F238E27FC236}">
                <a16:creationId xmlns:a16="http://schemas.microsoft.com/office/drawing/2014/main" id="{446C4384-758F-4745-86FE-F23ADD98D24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33185" r="6943"/>
          <a:stretch/>
        </p:blipFill>
        <p:spPr bwMode="auto">
          <a:xfrm>
            <a:off x="6188766" y="268289"/>
            <a:ext cx="2822342" cy="3181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hủy sản Đồng bằng sông Cửu Long: Đưa cá, tôm trở lại bầy đàn |  DoanhnhanPlus.vn">
            <a:extLst>
              <a:ext uri="{FF2B5EF4-FFF2-40B4-BE49-F238E27FC236}">
                <a16:creationId xmlns:a16="http://schemas.microsoft.com/office/drawing/2014/main" id="{440083A3-5B6B-403A-9B5F-2F76D9ABA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503" r="13476" b="-4"/>
          <a:stretch/>
        </p:blipFill>
        <p:spPr bwMode="auto">
          <a:xfrm>
            <a:off x="9181834" y="268289"/>
            <a:ext cx="2851140" cy="31819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45EBEA0-9A9C-4603-8575-F17B1EAF3C95}"/>
              </a:ext>
            </a:extLst>
          </p:cNvPr>
          <p:cNvPicPr>
            <a:picLocks noChangeAspect="1"/>
          </p:cNvPicPr>
          <p:nvPr/>
        </p:nvPicPr>
        <p:blipFill>
          <a:blip r:embed="rId5"/>
          <a:srcRect r="-2" b="14368"/>
          <a:stretch/>
        </p:blipFill>
        <p:spPr>
          <a:xfrm>
            <a:off x="191087" y="3618771"/>
            <a:ext cx="5806505" cy="2796836"/>
          </a:xfrm>
          <a:prstGeom prst="rect">
            <a:avLst/>
          </a:prstGeom>
        </p:spPr>
      </p:pic>
      <p:pic>
        <p:nvPicPr>
          <p:cNvPr id="13" name="Picture 8" descr="Điểm mặt&quot; TOP 10 khu vườn trái cây tham quan miễn phí ở Cần Thơ | Viet Fun  Travel">
            <a:extLst>
              <a:ext uri="{FF2B5EF4-FFF2-40B4-BE49-F238E27FC236}">
                <a16:creationId xmlns:a16="http://schemas.microsoft.com/office/drawing/2014/main" id="{78C998AE-36B3-4794-B6BE-521229C0F753}"/>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l="20814" r="11827"/>
          <a:stretch/>
        </p:blipFill>
        <p:spPr bwMode="auto">
          <a:xfrm>
            <a:off x="6194411" y="3613516"/>
            <a:ext cx="2822342" cy="27968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Ra mắt làng bè đa sắc màu ngã ba sông Châu Đốc">
            <a:extLst>
              <a:ext uri="{FF2B5EF4-FFF2-40B4-BE49-F238E27FC236}">
                <a16:creationId xmlns:a16="http://schemas.microsoft.com/office/drawing/2014/main" id="{74B06729-22FF-4483-8562-145AD57DC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275" r="17010" b="-3"/>
          <a:stretch/>
        </p:blipFill>
        <p:spPr bwMode="auto">
          <a:xfrm>
            <a:off x="9187479" y="3613516"/>
            <a:ext cx="2851140" cy="279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627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250"/>
                                        <p:tgtEl>
                                          <p:spTgt spid="11"/>
                                        </p:tgtEl>
                                      </p:cBhvr>
                                    </p:animEffect>
                                  </p:childTnLst>
                                </p:cTn>
                              </p:par>
                            </p:childTnLst>
                          </p:cTn>
                        </p:par>
                        <p:par>
                          <p:cTn id="16" fill="hold">
                            <p:stCondLst>
                              <p:cond delay="525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500"/>
                                        <p:tgtEl>
                                          <p:spTgt spid="12"/>
                                        </p:tgtEl>
                                      </p:cBhvr>
                                    </p:animEffect>
                                  </p:childTnLst>
                                </p:cTn>
                              </p:par>
                            </p:childTnLst>
                          </p:cTn>
                        </p:par>
                        <p:par>
                          <p:cTn id="20" fill="hold">
                            <p:stCondLst>
                              <p:cond delay="675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1750"/>
                                        <p:tgtEl>
                                          <p:spTgt spid="13"/>
                                        </p:tgtEl>
                                      </p:cBhvr>
                                    </p:animEffect>
                                  </p:childTnLst>
                                </p:cTn>
                              </p:par>
                            </p:childTnLst>
                          </p:cTn>
                        </p:par>
                        <p:par>
                          <p:cTn id="24" fill="hold">
                            <p:stCondLst>
                              <p:cond delay="8500"/>
                            </p:stCondLst>
                            <p:childTnLst>
                              <p:par>
                                <p:cTn id="25" presetID="4" presetClass="entr" presetSubtype="16"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GuidesStyle_Normal&quot;,&quot;Name&quot;:&quot;正常&quot;,&quot;HeaderHeight&quot;:10.0,&quot;FooterHeight&quot;:4.0,&quot;SideMargin&quot;:3.0,&quot;TopMargin&quot;:3.0,&quot;BottomMargin&quot;:3.0,&quot;IntervalMargin&quot;:3.0}"/>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千图网海量PPT模板www.58pic.com">
  <a:themeElements>
    <a:clrScheme name="MC-欧美风主题色">
      <a:dk1>
        <a:srgbClr val="000000"/>
      </a:dk1>
      <a:lt1>
        <a:srgbClr val="FFFFFF"/>
      </a:lt1>
      <a:dk2>
        <a:srgbClr val="44546A"/>
      </a:dk2>
      <a:lt2>
        <a:srgbClr val="E7E6E6"/>
      </a:lt2>
      <a:accent1>
        <a:srgbClr val="3489B2"/>
      </a:accent1>
      <a:accent2>
        <a:srgbClr val="FECA47"/>
      </a:accent2>
      <a:accent3>
        <a:srgbClr val="74D539"/>
      </a:accent3>
      <a:accent4>
        <a:srgbClr val="3489B2"/>
      </a:accent4>
      <a:accent5>
        <a:srgbClr val="FECA47"/>
      </a:accent5>
      <a:accent6>
        <a:srgbClr val="74D53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4365</TotalTime>
  <Words>2468</Words>
  <Application>Microsoft Office PowerPoint</Application>
  <PresentationFormat>Màn hình rộng</PresentationFormat>
  <Paragraphs>258</Paragraphs>
  <Slides>30</Slides>
  <Notes>17</Notes>
  <HiddenSlides>0</HiddenSlides>
  <MMClips>0</MMClips>
  <ScaleCrop>false</ScaleCrop>
  <HeadingPairs>
    <vt:vector size="6" baseType="variant">
      <vt:variant>
        <vt:lpstr>Phông được Dùng</vt:lpstr>
      </vt:variant>
      <vt:variant>
        <vt:i4>15</vt:i4>
      </vt:variant>
      <vt:variant>
        <vt:lpstr>Chủ đề</vt:lpstr>
      </vt:variant>
      <vt:variant>
        <vt:i4>2</vt:i4>
      </vt:variant>
      <vt:variant>
        <vt:lpstr>Tiêu đề Bản chiếu</vt:lpstr>
      </vt:variant>
      <vt:variant>
        <vt:i4>30</vt:i4>
      </vt:variant>
    </vt:vector>
  </HeadingPairs>
  <TitlesOfParts>
    <vt:vector size="47" baseType="lpstr">
      <vt:lpstr>#9Slide07 IcielKoni</vt:lpstr>
      <vt:lpstr>#9Slide07 IcielBC Cubano Normal (Headings)</vt:lpstr>
      <vt:lpstr>Calibri</vt:lpstr>
      <vt:lpstr>#9Slide03 SFU Futura_03</vt:lpstr>
      <vt:lpstr>#9Slide07 IcielBC Cubano Normal</vt:lpstr>
      <vt:lpstr>#9Slide03 SFU Futura_05</vt:lpstr>
      <vt:lpstr>Calibri Light</vt:lpstr>
      <vt:lpstr>#9Slide05 Brannboll Ny</vt:lpstr>
      <vt:lpstr>#9Slide05 Thunder</vt:lpstr>
      <vt:lpstr>DengXian</vt:lpstr>
      <vt:lpstr>#9Slide04 Yeseva One</vt:lpstr>
      <vt:lpstr>Arial</vt:lpstr>
      <vt:lpstr>#9Slide03 SFU Futura_12</vt:lpstr>
      <vt:lpstr>#9Slide05 Beautiful Caps</vt:lpstr>
      <vt:lpstr>Wingdings</vt:lpstr>
      <vt:lpstr>千图网海量PPT模板www.58pic.com</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cp:keywords>MC-PPT模板</cp:keywords>
  <dc:description>9Slide.vn</dc:description>
  <cp:lastModifiedBy>Tuyến Võ</cp:lastModifiedBy>
  <cp:revision>49</cp:revision>
  <dcterms:created xsi:type="dcterms:W3CDTF">2017-12-23T02:39:18Z</dcterms:created>
  <dcterms:modified xsi:type="dcterms:W3CDTF">2024-12-12T07:28:17Z</dcterms:modified>
  <cp:category>9Slide.vn</cp:category>
</cp:coreProperties>
</file>